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4" r:id="rId4"/>
    <p:sldMasterId id="2147483977" r:id="rId5"/>
    <p:sldMasterId id="2147483810" r:id="rId6"/>
  </p:sldMasterIdLst>
  <p:notesMasterIdLst>
    <p:notesMasterId r:id="rId22"/>
  </p:notesMasterIdLst>
  <p:sldIdLst>
    <p:sldId id="256" r:id="rId7"/>
    <p:sldId id="348" r:id="rId8"/>
    <p:sldId id="328" r:id="rId9"/>
    <p:sldId id="336" r:id="rId10"/>
    <p:sldId id="2147469494" r:id="rId11"/>
    <p:sldId id="329" r:id="rId12"/>
    <p:sldId id="2147469493" r:id="rId13"/>
    <p:sldId id="338" r:id="rId14"/>
    <p:sldId id="339" r:id="rId15"/>
    <p:sldId id="330" r:id="rId16"/>
    <p:sldId id="2147469495" r:id="rId17"/>
    <p:sldId id="349" r:id="rId18"/>
    <p:sldId id="341" r:id="rId19"/>
    <p:sldId id="345" r:id="rId20"/>
    <p:sldId id="34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C39"/>
    <a:srgbClr val="C73ECC"/>
    <a:srgbClr val="49C6B1"/>
    <a:srgbClr val="B39BDA"/>
    <a:srgbClr val="463668"/>
    <a:srgbClr val="702573"/>
    <a:srgbClr val="2A446F"/>
    <a:srgbClr val="8661C5"/>
    <a:srgbClr val="0078D4"/>
    <a:srgbClr val="CD98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7FC04-7BE4-79E6-42ED-2D27E5BE00A8}" v="4" dt="2022-06-01T13:01:43.056"/>
    <p1510:client id="{41338CDF-305C-4EEE-45A7-3EDBAC012A59}" v="12" dt="2022-06-01T05:24:07.304"/>
    <p1510:client id="{521647E6-B122-C7CB-FB25-9B1F8674F344}" v="1" dt="2022-06-01T13:03:00"/>
    <p1510:client id="{CCA117CB-57C7-4DBA-A3FD-C78B1C020AA2}" v="7" dt="2022-06-01T06:29:37.4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8"/>
    <p:restoredTop sz="68242" autoAdjust="0"/>
  </p:normalViewPr>
  <p:slideViewPr>
    <p:cSldViewPr snapToGrid="0">
      <p:cViewPr varScale="1">
        <p:scale>
          <a:sx n="109" d="100"/>
          <a:sy n="109" d="100"/>
        </p:scale>
        <p:origin x="2412" y="8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Waight" userId="3d9577af-2942-4244-b86d-1b340d698dad" providerId="ADAL" clId="{CCA117CB-57C7-4DBA-A3FD-C78B1C020AA2}"/>
    <pc:docChg chg="modSld">
      <pc:chgData name="Simon Waight" userId="3d9577af-2942-4244-b86d-1b340d698dad" providerId="ADAL" clId="{CCA117CB-57C7-4DBA-A3FD-C78B1C020AA2}" dt="2022-06-01T06:29:37.423" v="4" actId="729"/>
      <pc:docMkLst>
        <pc:docMk/>
      </pc:docMkLst>
      <pc:sldChg chg="modSp mod">
        <pc:chgData name="Simon Waight" userId="3d9577af-2942-4244-b86d-1b340d698dad" providerId="ADAL" clId="{CCA117CB-57C7-4DBA-A3FD-C78B1C020AA2}" dt="2022-06-01T00:56:28.907" v="1" actId="20577"/>
        <pc:sldMkLst>
          <pc:docMk/>
          <pc:sldMk cId="1433063558" sldId="328"/>
        </pc:sldMkLst>
        <pc:spChg chg="mod">
          <ac:chgData name="Simon Waight" userId="3d9577af-2942-4244-b86d-1b340d698dad" providerId="ADAL" clId="{CCA117CB-57C7-4DBA-A3FD-C78B1C020AA2}" dt="2022-06-01T00:56:28.907" v="1" actId="20577"/>
          <ac:spMkLst>
            <pc:docMk/>
            <pc:sldMk cId="1433063558" sldId="328"/>
            <ac:spMk id="2" creationId="{53197154-B914-AADE-5881-2C24441C3DB8}"/>
          </ac:spMkLst>
        </pc:spChg>
      </pc:sldChg>
      <pc:sldChg chg="modSp mod">
        <pc:chgData name="Simon Waight" userId="3d9577af-2942-4244-b86d-1b340d698dad" providerId="ADAL" clId="{CCA117CB-57C7-4DBA-A3FD-C78B1C020AA2}" dt="2022-06-01T00:56:32.560" v="2" actId="20577"/>
        <pc:sldMkLst>
          <pc:docMk/>
          <pc:sldMk cId="2747091738" sldId="329"/>
        </pc:sldMkLst>
        <pc:spChg chg="mod">
          <ac:chgData name="Simon Waight" userId="3d9577af-2942-4244-b86d-1b340d698dad" providerId="ADAL" clId="{CCA117CB-57C7-4DBA-A3FD-C78B1C020AA2}" dt="2022-06-01T00:56:32.560" v="2" actId="20577"/>
          <ac:spMkLst>
            <pc:docMk/>
            <pc:sldMk cId="2747091738" sldId="329"/>
            <ac:spMk id="2" creationId="{53197154-B914-AADE-5881-2C24441C3DB8}"/>
          </ac:spMkLst>
        </pc:spChg>
      </pc:sldChg>
      <pc:sldChg chg="modSp mod">
        <pc:chgData name="Simon Waight" userId="3d9577af-2942-4244-b86d-1b340d698dad" providerId="ADAL" clId="{CCA117CB-57C7-4DBA-A3FD-C78B1C020AA2}" dt="2022-06-01T00:56:38.554" v="3" actId="20577"/>
        <pc:sldMkLst>
          <pc:docMk/>
          <pc:sldMk cId="3620326673" sldId="330"/>
        </pc:sldMkLst>
        <pc:spChg chg="mod">
          <ac:chgData name="Simon Waight" userId="3d9577af-2942-4244-b86d-1b340d698dad" providerId="ADAL" clId="{CCA117CB-57C7-4DBA-A3FD-C78B1C020AA2}" dt="2022-06-01T00:56:38.554" v="3" actId="20577"/>
          <ac:spMkLst>
            <pc:docMk/>
            <pc:sldMk cId="3620326673" sldId="330"/>
            <ac:spMk id="2" creationId="{53197154-B914-AADE-5881-2C24441C3DB8}"/>
          </ac:spMkLst>
        </pc:spChg>
      </pc:sldChg>
      <pc:sldChg chg="mod modShow">
        <pc:chgData name="Simon Waight" userId="3d9577af-2942-4244-b86d-1b340d698dad" providerId="ADAL" clId="{CCA117CB-57C7-4DBA-A3FD-C78B1C020AA2}" dt="2022-05-31T06:42:06.927" v="0" actId="729"/>
        <pc:sldMkLst>
          <pc:docMk/>
          <pc:sldMk cId="1764982510" sldId="344"/>
        </pc:sldMkLst>
      </pc:sldChg>
      <pc:sldChg chg="mod modShow">
        <pc:chgData name="Simon Waight" userId="3d9577af-2942-4244-b86d-1b340d698dad" providerId="ADAL" clId="{CCA117CB-57C7-4DBA-A3FD-C78B1C020AA2}" dt="2022-06-01T06:29:37.423" v="4" actId="729"/>
        <pc:sldMkLst>
          <pc:docMk/>
          <pc:sldMk cId="4107518568" sldId="350"/>
        </pc:sldMkLst>
      </pc:sldChg>
    </pc:docChg>
  </pc:docChgLst>
  <pc:docChgLst>
    <pc:chgData name="Renee Noble" userId="S::reneenoble@microsoft.com::ae7d2f5f-203b-4493-8bbd-9795f995976f" providerId="AD" clId="Web-{2B77FC04-7BE4-79E6-42ED-2D27E5BE00A8}"/>
    <pc:docChg chg="modSld">
      <pc:chgData name="Renee Noble" userId="S::reneenoble@microsoft.com::ae7d2f5f-203b-4493-8bbd-9795f995976f" providerId="AD" clId="Web-{2B77FC04-7BE4-79E6-42ED-2D27E5BE00A8}" dt="2022-06-01T13:01:43.056" v="1171"/>
      <pc:docMkLst>
        <pc:docMk/>
      </pc:docMkLst>
      <pc:sldChg chg="addSp modNotes">
        <pc:chgData name="Renee Noble" userId="S::reneenoble@microsoft.com::ae7d2f5f-203b-4493-8bbd-9795f995976f" providerId="AD" clId="Web-{2B77FC04-7BE4-79E6-42ED-2D27E5BE00A8}" dt="2022-06-01T13:01:43.056" v="1171"/>
        <pc:sldMkLst>
          <pc:docMk/>
          <pc:sldMk cId="2452505694" sldId="256"/>
        </pc:sldMkLst>
        <pc:spChg chg="add">
          <ac:chgData name="Renee Noble" userId="S::reneenoble@microsoft.com::ae7d2f5f-203b-4493-8bbd-9795f995976f" providerId="AD" clId="Web-{2B77FC04-7BE4-79E6-42ED-2D27E5BE00A8}" dt="2022-06-01T13:01:43.056" v="1171"/>
          <ac:spMkLst>
            <pc:docMk/>
            <pc:sldMk cId="2452505694" sldId="256"/>
            <ac:spMk id="3" creationId="{999D642D-CF8A-965B-65F9-1536086B5DF2}"/>
          </ac:spMkLst>
        </pc:spChg>
      </pc:sldChg>
      <pc:sldChg chg="modNotes">
        <pc:chgData name="Renee Noble" userId="S::reneenoble@microsoft.com::ae7d2f5f-203b-4493-8bbd-9795f995976f" providerId="AD" clId="Web-{2B77FC04-7BE4-79E6-42ED-2D27E5BE00A8}" dt="2022-06-01T12:31:06.436" v="734"/>
        <pc:sldMkLst>
          <pc:docMk/>
          <pc:sldMk cId="1433063558" sldId="328"/>
        </pc:sldMkLst>
      </pc:sldChg>
      <pc:sldChg chg="modNotes">
        <pc:chgData name="Renee Noble" userId="S::reneenoble@microsoft.com::ae7d2f5f-203b-4493-8bbd-9795f995976f" providerId="AD" clId="Web-{2B77FC04-7BE4-79E6-42ED-2D27E5BE00A8}" dt="2022-06-01T12:38:55.083" v="828"/>
        <pc:sldMkLst>
          <pc:docMk/>
          <pc:sldMk cId="2747091738" sldId="329"/>
        </pc:sldMkLst>
      </pc:sldChg>
      <pc:sldChg chg="modNotes">
        <pc:chgData name="Renee Noble" userId="S::reneenoble@microsoft.com::ae7d2f5f-203b-4493-8bbd-9795f995976f" providerId="AD" clId="Web-{2B77FC04-7BE4-79E6-42ED-2D27E5BE00A8}" dt="2022-06-01T12:48:20.002" v="989"/>
        <pc:sldMkLst>
          <pc:docMk/>
          <pc:sldMk cId="3620326673" sldId="330"/>
        </pc:sldMkLst>
      </pc:sldChg>
      <pc:sldChg chg="modNotes">
        <pc:chgData name="Renee Noble" userId="S::reneenoble@microsoft.com::ae7d2f5f-203b-4493-8bbd-9795f995976f" providerId="AD" clId="Web-{2B77FC04-7BE4-79E6-42ED-2D27E5BE00A8}" dt="2022-06-01T12:35:30.133" v="798"/>
        <pc:sldMkLst>
          <pc:docMk/>
          <pc:sldMk cId="2253603404" sldId="336"/>
        </pc:sldMkLst>
      </pc:sldChg>
      <pc:sldChg chg="modNotes">
        <pc:chgData name="Renee Noble" userId="S::reneenoble@microsoft.com::ae7d2f5f-203b-4493-8bbd-9795f995976f" providerId="AD" clId="Web-{2B77FC04-7BE4-79E6-42ED-2D27E5BE00A8}" dt="2022-06-01T12:55:47.508" v="1170"/>
        <pc:sldMkLst>
          <pc:docMk/>
          <pc:sldMk cId="1613039982" sldId="337"/>
        </pc:sldMkLst>
      </pc:sldChg>
      <pc:sldChg chg="modNotes">
        <pc:chgData name="Renee Noble" userId="S::reneenoble@microsoft.com::ae7d2f5f-203b-4493-8bbd-9795f995976f" providerId="AD" clId="Web-{2B77FC04-7BE4-79E6-42ED-2D27E5BE00A8}" dt="2022-06-01T12:41:10.278" v="839"/>
        <pc:sldMkLst>
          <pc:docMk/>
          <pc:sldMk cId="398892159" sldId="338"/>
        </pc:sldMkLst>
      </pc:sldChg>
      <pc:sldChg chg="modNotes">
        <pc:chgData name="Renee Noble" userId="S::reneenoble@microsoft.com::ae7d2f5f-203b-4493-8bbd-9795f995976f" providerId="AD" clId="Web-{2B77FC04-7BE4-79E6-42ED-2D27E5BE00A8}" dt="2022-06-01T12:06:27.562" v="316"/>
        <pc:sldMkLst>
          <pc:docMk/>
          <pc:sldMk cId="1477788556" sldId="339"/>
        </pc:sldMkLst>
      </pc:sldChg>
      <pc:sldChg chg="modNotes">
        <pc:chgData name="Renee Noble" userId="S::reneenoble@microsoft.com::ae7d2f5f-203b-4493-8bbd-9795f995976f" providerId="AD" clId="Web-{2B77FC04-7BE4-79E6-42ED-2D27E5BE00A8}" dt="2022-06-01T12:53:05.049" v="1059"/>
        <pc:sldMkLst>
          <pc:docMk/>
          <pc:sldMk cId="3546806023" sldId="341"/>
        </pc:sldMkLst>
      </pc:sldChg>
      <pc:sldChg chg="modNotes">
        <pc:chgData name="Renee Noble" userId="S::reneenoble@microsoft.com::ae7d2f5f-203b-4493-8bbd-9795f995976f" providerId="AD" clId="Web-{2B77FC04-7BE4-79E6-42ED-2D27E5BE00A8}" dt="2022-06-01T12:50:13.793" v="999"/>
        <pc:sldMkLst>
          <pc:docMk/>
          <pc:sldMk cId="1389436637" sldId="343"/>
        </pc:sldMkLst>
      </pc:sldChg>
      <pc:sldChg chg="modNotes">
        <pc:chgData name="Renee Noble" userId="S::reneenoble@microsoft.com::ae7d2f5f-203b-4493-8bbd-9795f995976f" providerId="AD" clId="Web-{2B77FC04-7BE4-79E6-42ED-2D27E5BE00A8}" dt="2022-06-01T12:22:08.368" v="565"/>
        <pc:sldMkLst>
          <pc:docMk/>
          <pc:sldMk cId="2674653627" sldId="348"/>
        </pc:sldMkLst>
      </pc:sldChg>
      <pc:sldChg chg="modNotes">
        <pc:chgData name="Renee Noble" userId="S::reneenoble@microsoft.com::ae7d2f5f-203b-4493-8bbd-9795f995976f" providerId="AD" clId="Web-{2B77FC04-7BE4-79E6-42ED-2D27E5BE00A8}" dt="2022-06-01T12:50:51.872" v="1007"/>
        <pc:sldMkLst>
          <pc:docMk/>
          <pc:sldMk cId="1978999975" sldId="349"/>
        </pc:sldMkLst>
      </pc:sldChg>
      <pc:sldChg chg="modNotes">
        <pc:chgData name="Renee Noble" userId="S::reneenoble@microsoft.com::ae7d2f5f-203b-4493-8bbd-9795f995976f" providerId="AD" clId="Web-{2B77FC04-7BE4-79E6-42ED-2D27E5BE00A8}" dt="2022-06-01T12:12:02.841" v="443"/>
        <pc:sldMkLst>
          <pc:docMk/>
          <pc:sldMk cId="4107518568" sldId="350"/>
        </pc:sldMkLst>
      </pc:sldChg>
    </pc:docChg>
  </pc:docChgLst>
  <pc:docChgLst>
    <pc:chgData name="Renee Noble" userId="S::reneenoble@microsoft.com::ae7d2f5f-203b-4493-8bbd-9795f995976f" providerId="AD" clId="Web-{521647E6-B122-C7CB-FB25-9B1F8674F344}"/>
    <pc:docChg chg="modSld">
      <pc:chgData name="Renee Noble" userId="S::reneenoble@microsoft.com::ae7d2f5f-203b-4493-8bbd-9795f995976f" providerId="AD" clId="Web-{521647E6-B122-C7CB-FB25-9B1F8674F344}" dt="2022-06-01T13:03:00" v="0"/>
      <pc:docMkLst>
        <pc:docMk/>
      </pc:docMkLst>
      <pc:sldChg chg="delSp">
        <pc:chgData name="Renee Noble" userId="S::reneenoble@microsoft.com::ae7d2f5f-203b-4493-8bbd-9795f995976f" providerId="AD" clId="Web-{521647E6-B122-C7CB-FB25-9B1F8674F344}" dt="2022-06-01T13:03:00" v="0"/>
        <pc:sldMkLst>
          <pc:docMk/>
          <pc:sldMk cId="2452505694" sldId="256"/>
        </pc:sldMkLst>
        <pc:spChg chg="del">
          <ac:chgData name="Renee Noble" userId="S::reneenoble@microsoft.com::ae7d2f5f-203b-4493-8bbd-9795f995976f" providerId="AD" clId="Web-{521647E6-B122-C7CB-FB25-9B1F8674F344}" dt="2022-06-01T13:03:00" v="0"/>
          <ac:spMkLst>
            <pc:docMk/>
            <pc:sldMk cId="2452505694" sldId="256"/>
            <ac:spMk id="3" creationId="{999D642D-CF8A-965B-65F9-1536086B5DF2}"/>
          </ac:spMkLst>
        </pc:spChg>
      </pc:sldChg>
    </pc:docChg>
  </pc:docChgLst>
  <pc:docChgLst>
    <pc:chgData name="Renee Noble" userId="S::reneenoble@microsoft.com::ae7d2f5f-203b-4493-8bbd-9795f995976f" providerId="AD" clId="Web-{41338CDF-305C-4EEE-45A7-3EDBAC012A59}"/>
    <pc:docChg chg="modSld sldOrd">
      <pc:chgData name="Renee Noble" userId="S::reneenoble@microsoft.com::ae7d2f5f-203b-4493-8bbd-9795f995976f" providerId="AD" clId="Web-{41338CDF-305C-4EEE-45A7-3EDBAC012A59}" dt="2022-06-01T05:25:47.714" v="3790"/>
      <pc:docMkLst>
        <pc:docMk/>
      </pc:docMkLst>
      <pc:sldChg chg="modNotes">
        <pc:chgData name="Renee Noble" userId="S::reneenoble@microsoft.com::ae7d2f5f-203b-4493-8bbd-9795f995976f" providerId="AD" clId="Web-{41338CDF-305C-4EEE-45A7-3EDBAC012A59}" dt="2022-06-01T05:10:01.851" v="3572"/>
        <pc:sldMkLst>
          <pc:docMk/>
          <pc:sldMk cId="2452505694" sldId="256"/>
        </pc:sldMkLst>
      </pc:sldChg>
      <pc:sldChg chg="modNotes">
        <pc:chgData name="Renee Noble" userId="S::reneenoble@microsoft.com::ae7d2f5f-203b-4493-8bbd-9795f995976f" providerId="AD" clId="Web-{41338CDF-305C-4EEE-45A7-3EDBAC012A59}" dt="2022-06-01T05:18:23.260" v="3700"/>
        <pc:sldMkLst>
          <pc:docMk/>
          <pc:sldMk cId="1433063558" sldId="328"/>
        </pc:sldMkLst>
      </pc:sldChg>
      <pc:sldChg chg="modNotes">
        <pc:chgData name="Renee Noble" userId="S::reneenoble@microsoft.com::ae7d2f5f-203b-4493-8bbd-9795f995976f" providerId="AD" clId="Web-{41338CDF-305C-4EEE-45A7-3EDBAC012A59}" dt="2022-06-01T04:20:15.372" v="2201"/>
        <pc:sldMkLst>
          <pc:docMk/>
          <pc:sldMk cId="2747091738" sldId="329"/>
        </pc:sldMkLst>
      </pc:sldChg>
      <pc:sldChg chg="modNotes">
        <pc:chgData name="Renee Noble" userId="S::reneenoble@microsoft.com::ae7d2f5f-203b-4493-8bbd-9795f995976f" providerId="AD" clId="Web-{41338CDF-305C-4EEE-45A7-3EDBAC012A59}" dt="2022-06-01T04:54:15.459" v="3274"/>
        <pc:sldMkLst>
          <pc:docMk/>
          <pc:sldMk cId="3620326673" sldId="330"/>
        </pc:sldMkLst>
      </pc:sldChg>
      <pc:sldChg chg="ord modNotes">
        <pc:chgData name="Renee Noble" userId="S::reneenoble@microsoft.com::ae7d2f5f-203b-4493-8bbd-9795f995976f" providerId="AD" clId="Web-{41338CDF-305C-4EEE-45A7-3EDBAC012A59}" dt="2022-06-01T04:20:22.169" v="2209"/>
        <pc:sldMkLst>
          <pc:docMk/>
          <pc:sldMk cId="686533671" sldId="334"/>
        </pc:sldMkLst>
      </pc:sldChg>
      <pc:sldChg chg="modNotes">
        <pc:chgData name="Renee Noble" userId="S::reneenoble@microsoft.com::ae7d2f5f-203b-4493-8bbd-9795f995976f" providerId="AD" clId="Web-{41338CDF-305C-4EEE-45A7-3EDBAC012A59}" dt="2022-06-01T04:11:28.353" v="2004"/>
        <pc:sldMkLst>
          <pc:docMk/>
          <pc:sldMk cId="2253603404" sldId="336"/>
        </pc:sldMkLst>
      </pc:sldChg>
      <pc:sldChg chg="modNotes">
        <pc:chgData name="Renee Noble" userId="S::reneenoble@microsoft.com::ae7d2f5f-203b-4493-8bbd-9795f995976f" providerId="AD" clId="Web-{41338CDF-305C-4EEE-45A7-3EDBAC012A59}" dt="2022-06-01T05:18:50.605" v="3711"/>
        <pc:sldMkLst>
          <pc:docMk/>
          <pc:sldMk cId="1613039982" sldId="337"/>
        </pc:sldMkLst>
      </pc:sldChg>
      <pc:sldChg chg="modNotes">
        <pc:chgData name="Renee Noble" userId="S::reneenoble@microsoft.com::ae7d2f5f-203b-4493-8bbd-9795f995976f" providerId="AD" clId="Web-{41338CDF-305C-4EEE-45A7-3EDBAC012A59}" dt="2022-06-01T04:38:52.177" v="2680"/>
        <pc:sldMkLst>
          <pc:docMk/>
          <pc:sldMk cId="398892159" sldId="338"/>
        </pc:sldMkLst>
      </pc:sldChg>
      <pc:sldChg chg="modNotes">
        <pc:chgData name="Renee Noble" userId="S::reneenoble@microsoft.com::ae7d2f5f-203b-4493-8bbd-9795f995976f" providerId="AD" clId="Web-{41338CDF-305C-4EEE-45A7-3EDBAC012A59}" dt="2022-06-01T04:41:24.308" v="2740"/>
        <pc:sldMkLst>
          <pc:docMk/>
          <pc:sldMk cId="1477788556" sldId="339"/>
        </pc:sldMkLst>
      </pc:sldChg>
      <pc:sldChg chg="modNotes">
        <pc:chgData name="Renee Noble" userId="S::reneenoble@microsoft.com::ae7d2f5f-203b-4493-8bbd-9795f995976f" providerId="AD" clId="Web-{41338CDF-305C-4EEE-45A7-3EDBAC012A59}" dt="2022-06-01T05:25:47.714" v="3790"/>
        <pc:sldMkLst>
          <pc:docMk/>
          <pc:sldMk cId="3546806023" sldId="341"/>
        </pc:sldMkLst>
      </pc:sldChg>
      <pc:sldChg chg="ord">
        <pc:chgData name="Renee Noble" userId="S::reneenoble@microsoft.com::ae7d2f5f-203b-4493-8bbd-9795f995976f" providerId="AD" clId="Web-{41338CDF-305C-4EEE-45A7-3EDBAC012A59}" dt="2022-06-01T04:45:06.441" v="2941"/>
        <pc:sldMkLst>
          <pc:docMk/>
          <pc:sldMk cId="1389436637" sldId="343"/>
        </pc:sldMkLst>
      </pc:sldChg>
      <pc:sldChg chg="modNotes">
        <pc:chgData name="Renee Noble" userId="S::reneenoble@microsoft.com::ae7d2f5f-203b-4493-8bbd-9795f995976f" providerId="AD" clId="Web-{41338CDF-305C-4EEE-45A7-3EDBAC012A59}" dt="2022-06-01T05:09:02.130" v="3555"/>
        <pc:sldMkLst>
          <pc:docMk/>
          <pc:sldMk cId="3443132799" sldId="345"/>
        </pc:sldMkLst>
      </pc:sldChg>
      <pc:sldChg chg="modNotes">
        <pc:chgData name="Renee Noble" userId="S::reneenoble@microsoft.com::ae7d2f5f-203b-4493-8bbd-9795f995976f" providerId="AD" clId="Web-{41338CDF-305C-4EEE-45A7-3EDBAC012A59}" dt="2022-06-01T03:23:03.725" v="909"/>
        <pc:sldMkLst>
          <pc:docMk/>
          <pc:sldMk cId="2674653627" sldId="348"/>
        </pc:sldMkLst>
      </pc:sldChg>
      <pc:sldChg chg="modNotes">
        <pc:chgData name="Renee Noble" userId="S::reneenoble@microsoft.com::ae7d2f5f-203b-4493-8bbd-9795f995976f" providerId="AD" clId="Web-{41338CDF-305C-4EEE-45A7-3EDBAC012A59}" dt="2022-06-01T05:06:34.125" v="3490"/>
        <pc:sldMkLst>
          <pc:docMk/>
          <pc:sldMk cId="1978999975"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824E3-4D3A-094A-B5E5-8C9DC3DC078A}"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92FB2-E78A-AB45-86AA-A5EA3F3466C0}" type="slidenum">
              <a:rPr lang="en-US" smtClean="0"/>
              <a:t>‹#›</a:t>
            </a:fld>
            <a:endParaRPr lang="en-US"/>
          </a:p>
        </p:txBody>
      </p:sp>
    </p:spTree>
    <p:extLst>
      <p:ext uri="{BB962C8B-B14F-4D97-AF65-F5344CB8AC3E}">
        <p14:creationId xmlns:p14="http://schemas.microsoft.com/office/powerpoint/2010/main" val="269091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Recommended sessions:</a:t>
            </a:r>
          </a:p>
          <a:p>
            <a:endParaRPr lang="en-AU" dirty="0"/>
          </a:p>
          <a:p>
            <a:pPr marL="171450" indent="-171450">
              <a:buFontTx/>
              <a:buChar char="-"/>
            </a:pPr>
            <a:r>
              <a:rPr lang="en-AU" dirty="0"/>
              <a:t>Power Pages and Power Apps Express Design: BRK42 - https://mybuild.microsoft.com/en-US/sessions/27e1a86d-b9d6-4440-84ad-a99b2084c7d9</a:t>
            </a:r>
          </a:p>
          <a:p>
            <a:pPr marL="171450" indent="-171450">
              <a:buFontTx/>
              <a:buChar char="-"/>
            </a:pPr>
            <a:r>
              <a:rPr lang="en-AU" dirty="0"/>
              <a:t>Power Pages: ODBRK48 - https://mybuild.microsoft.com/en-US/sessions/12ae84f8-3038-43b4-b72a-015cd7807016</a:t>
            </a:r>
          </a:p>
          <a:p>
            <a:pPr marL="171450" indent="-171450">
              <a:buFontTx/>
              <a:buChar char="-"/>
            </a:pPr>
            <a:r>
              <a:rPr lang="en-AU" dirty="0"/>
              <a:t>Power Automate RPA hosted bots: ODBRK46 - https://mybuild.microsoft.com/en-US/sessions/900959aa-8d7c-46aa-a1fa-e8bbd179ab71</a:t>
            </a:r>
          </a:p>
          <a:p>
            <a:endParaRPr lang="en-AU" dirty="0"/>
          </a:p>
          <a:p>
            <a:r>
              <a:rPr lang="en-AU" dirty="0"/>
              <a:t>I’m excited to be here to talk to you about the latest arrivals in our low code and no code technologies.</a:t>
            </a:r>
            <a:endParaRPr lang="en-AU" dirty="0">
              <a:cs typeface="Calibri"/>
            </a:endParaRPr>
          </a:p>
        </p:txBody>
      </p:sp>
      <p:sp>
        <p:nvSpPr>
          <p:cNvPr id="4" name="Slide Number Placeholder 3"/>
          <p:cNvSpPr>
            <a:spLocks noGrp="1"/>
          </p:cNvSpPr>
          <p:nvPr>
            <p:ph type="sldNum" sz="quarter" idx="5"/>
          </p:nvPr>
        </p:nvSpPr>
        <p:spPr/>
        <p:txBody>
          <a:bodyPr/>
          <a:lstStyle/>
          <a:p>
            <a:fld id="{6ED92FB2-E78A-AB45-86AA-A5EA3F3466C0}" type="slidenum">
              <a:rPr lang="en-US" smtClean="0"/>
              <a:t>1</a:t>
            </a:fld>
            <a:endParaRPr lang="en-US"/>
          </a:p>
        </p:txBody>
      </p:sp>
    </p:spTree>
    <p:extLst>
      <p:ext uri="{BB962C8B-B14F-4D97-AF65-F5344CB8AC3E}">
        <p14:creationId xmlns:p14="http://schemas.microsoft.com/office/powerpoint/2010/main" val="921250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200"/>
              </a:spcBef>
            </a:pPr>
            <a:r>
              <a:rPr lang="en-US" sz="1800" dirty="0">
                <a:latin typeface="Times New Roman"/>
                <a:ea typeface="MS Mincho"/>
                <a:cs typeface="Times New Roman"/>
              </a:rPr>
              <a:t>Before this Build series I hadn't had much of a chance to check out </a:t>
            </a:r>
            <a:r>
              <a:rPr lang="en-US" dirty="0"/>
              <a:t>robotic process automation (RPA). </a:t>
            </a:r>
            <a:endParaRPr lang="en-US" sz="1800" dirty="0">
              <a:latin typeface="Times New Roman"/>
              <a:ea typeface="MS Mincho"/>
              <a:cs typeface="Times New Roman"/>
            </a:endParaRPr>
          </a:p>
          <a:p>
            <a:pPr>
              <a:lnSpc>
                <a:spcPct val="107000"/>
              </a:lnSpc>
              <a:spcBef>
                <a:spcPts val="200"/>
              </a:spcBef>
            </a:pPr>
            <a:r>
              <a:rPr lang="en-US" dirty="0">
                <a:latin typeface="Calibri"/>
                <a:ea typeface="MS Mincho"/>
                <a:cs typeface="Calibri"/>
              </a:rPr>
              <a:t>So in preparing for this talk I got to look into what was already on offer, and then all the new stuff on top of that. </a:t>
            </a:r>
            <a:endParaRPr lang="en-US">
              <a:latin typeface="Calibri"/>
              <a:ea typeface="MS Mincho"/>
              <a:cs typeface="Calibri"/>
            </a:endParaRPr>
          </a:p>
          <a:p>
            <a:pPr>
              <a:lnSpc>
                <a:spcPct val="107000"/>
              </a:lnSpc>
              <a:spcBef>
                <a:spcPts val="200"/>
              </a:spcBef>
            </a:pPr>
            <a:endParaRPr lang="en-US">
              <a:latin typeface="Calibri"/>
              <a:ea typeface="MS Mincho"/>
              <a:cs typeface="Calibri"/>
            </a:endParaRPr>
          </a:p>
          <a:p>
            <a:pPr>
              <a:lnSpc>
                <a:spcPct val="107000"/>
              </a:lnSpc>
              <a:spcBef>
                <a:spcPts val="200"/>
              </a:spcBef>
            </a:pPr>
            <a:r>
              <a:rPr lang="en-US" dirty="0">
                <a:latin typeface="Calibri"/>
                <a:ea typeface="MS Mincho"/>
                <a:cs typeface="Calibri"/>
              </a:rPr>
              <a:t>In learning about RPA I learnt how companies were already </a:t>
            </a:r>
            <a:r>
              <a:rPr lang="en-US" dirty="0" err="1">
                <a:latin typeface="Calibri"/>
                <a:ea typeface="MS Mincho"/>
                <a:cs typeface="Calibri"/>
              </a:rPr>
              <a:t>utilisng</a:t>
            </a:r>
            <a:r>
              <a:rPr lang="en-US" dirty="0">
                <a:latin typeface="Calibri"/>
                <a:ea typeface="MS Mincho"/>
                <a:cs typeface="Calibri"/>
              </a:rPr>
              <a:t> this technology </a:t>
            </a:r>
          </a:p>
          <a:p>
            <a:pPr marL="285750" indent="-285750">
              <a:lnSpc>
                <a:spcPct val="107000"/>
              </a:lnSpc>
              <a:spcBef>
                <a:spcPts val="200"/>
              </a:spcBef>
              <a:buFont typeface="Arial"/>
              <a:buChar char="•"/>
            </a:pPr>
            <a:r>
              <a:rPr lang="en-US" dirty="0">
                <a:latin typeface="Calibri"/>
                <a:ea typeface="MS Mincho"/>
                <a:cs typeface="Calibri"/>
              </a:rPr>
              <a:t>Make most of computing resources.... physical machines not in use by staff</a:t>
            </a:r>
          </a:p>
          <a:p>
            <a:pPr marL="285750" indent="-285750">
              <a:lnSpc>
                <a:spcPct val="107000"/>
              </a:lnSpc>
              <a:spcBef>
                <a:spcPts val="200"/>
              </a:spcBef>
              <a:buFont typeface="Arial"/>
              <a:buChar char="•"/>
            </a:pPr>
            <a:r>
              <a:rPr lang="en-US" dirty="0" err="1">
                <a:latin typeface="Calibri"/>
                <a:ea typeface="MS Mincho"/>
                <a:cs typeface="Calibri"/>
              </a:rPr>
              <a:t>Utlise</a:t>
            </a:r>
            <a:r>
              <a:rPr lang="en-US" dirty="0">
                <a:latin typeface="Calibri"/>
                <a:ea typeface="MS Mincho"/>
                <a:cs typeface="Calibri"/>
              </a:rPr>
              <a:t> flows, do mundane tasks</a:t>
            </a:r>
          </a:p>
          <a:p>
            <a:pPr marL="285750" indent="-285750">
              <a:lnSpc>
                <a:spcPct val="107000"/>
              </a:lnSpc>
              <a:spcBef>
                <a:spcPts val="200"/>
              </a:spcBef>
              <a:buFont typeface="Arial"/>
              <a:buChar char="•"/>
            </a:pPr>
            <a:r>
              <a:rPr lang="en-US" dirty="0" err="1">
                <a:latin typeface="Calibri"/>
                <a:ea typeface="MS Mincho"/>
                <a:cs typeface="Calibri"/>
              </a:rPr>
              <a:t>Eg</a:t>
            </a:r>
            <a:r>
              <a:rPr lang="en-US" dirty="0">
                <a:latin typeface="Calibri"/>
                <a:ea typeface="MS Mincho"/>
                <a:cs typeface="Calibri"/>
              </a:rPr>
              <a:t>: invoices, email, copy, action</a:t>
            </a:r>
          </a:p>
          <a:p>
            <a:pPr>
              <a:lnSpc>
                <a:spcPct val="107000"/>
              </a:lnSpc>
              <a:spcBef>
                <a:spcPts val="200"/>
              </a:spcBef>
            </a:pPr>
            <a:endParaRPr lang="en-US" dirty="0">
              <a:ea typeface="MS Mincho"/>
              <a:cs typeface="Calibri"/>
            </a:endParaRPr>
          </a:p>
          <a:p>
            <a:pPr>
              <a:lnSpc>
                <a:spcPct val="107000"/>
              </a:lnSpc>
              <a:spcBef>
                <a:spcPts val="200"/>
              </a:spcBef>
            </a:pPr>
            <a:r>
              <a:rPr lang="en-US" dirty="0">
                <a:latin typeface="Calibri"/>
                <a:ea typeface="MS Mincho"/>
                <a:cs typeface="Calibri"/>
              </a:rPr>
              <a:t>The new offering in this space is the hosted RPA bots, </a:t>
            </a:r>
          </a:p>
          <a:p>
            <a:pPr marL="285750" indent="-285750">
              <a:lnSpc>
                <a:spcPct val="107000"/>
              </a:lnSpc>
              <a:spcBef>
                <a:spcPts val="200"/>
              </a:spcBef>
              <a:buFont typeface="Arial"/>
              <a:buChar char="•"/>
            </a:pPr>
            <a:r>
              <a:rPr lang="en-US" dirty="0">
                <a:latin typeface="Calibri"/>
                <a:ea typeface="MS Mincho"/>
                <a:cs typeface="Calibri"/>
              </a:rPr>
              <a:t>Not constrained by physical</a:t>
            </a:r>
          </a:p>
          <a:p>
            <a:pPr marL="285750" indent="-285750">
              <a:lnSpc>
                <a:spcPct val="107000"/>
              </a:lnSpc>
              <a:spcBef>
                <a:spcPts val="200"/>
              </a:spcBef>
              <a:buFont typeface="Arial"/>
              <a:buChar char="•"/>
            </a:pPr>
            <a:r>
              <a:rPr lang="en-US" dirty="0">
                <a:latin typeface="Calibri"/>
                <a:ea typeface="MS Mincho"/>
                <a:cs typeface="Calibri"/>
              </a:rPr>
              <a:t>Azure computing power on VMs.... bot workforce</a:t>
            </a:r>
          </a:p>
          <a:p>
            <a:pPr marL="285750" indent="-285750">
              <a:lnSpc>
                <a:spcPct val="107000"/>
              </a:lnSpc>
              <a:spcBef>
                <a:spcPts val="200"/>
              </a:spcBef>
              <a:buFont typeface="Arial"/>
              <a:buChar char="•"/>
            </a:pPr>
            <a:r>
              <a:rPr lang="en-US" dirty="0">
                <a:latin typeface="Calibri"/>
                <a:ea typeface="MS Mincho"/>
                <a:cs typeface="Calibri"/>
              </a:rPr>
              <a:t>Autoscaling, peak times (</a:t>
            </a:r>
            <a:r>
              <a:rPr lang="en-US" dirty="0" err="1">
                <a:latin typeface="Calibri"/>
                <a:ea typeface="MS Mincho"/>
                <a:cs typeface="Calibri"/>
              </a:rPr>
              <a:t>eg</a:t>
            </a:r>
            <a:r>
              <a:rPr lang="en-US" dirty="0">
                <a:latin typeface="Calibri"/>
                <a:ea typeface="MS Mincho"/>
                <a:cs typeface="Calibri"/>
              </a:rPr>
              <a:t> FY)</a:t>
            </a:r>
          </a:p>
          <a:p>
            <a:pPr>
              <a:lnSpc>
                <a:spcPct val="107000"/>
              </a:lnSpc>
              <a:spcBef>
                <a:spcPts val="200"/>
              </a:spcBef>
            </a:pPr>
            <a:endParaRPr lang="en-US">
              <a:latin typeface="Calibri"/>
              <a:ea typeface="MS Mincho"/>
              <a:cs typeface="Calibri"/>
            </a:endParaRPr>
          </a:p>
          <a:p>
            <a:pPr>
              <a:lnSpc>
                <a:spcPct val="107000"/>
              </a:lnSpc>
              <a:spcBef>
                <a:spcPts val="200"/>
              </a:spcBef>
            </a:pPr>
            <a:r>
              <a:rPr lang="en-US" dirty="0">
                <a:latin typeface="Calibri"/>
                <a:ea typeface="MS Mincho"/>
                <a:cs typeface="Calibri"/>
              </a:rPr>
              <a:t>In addition to this, a new feature in preview is the Process Advisor integration, which allows you to leverage process analytics from different flows, to understand and manage your hosted RPA solution.</a:t>
            </a:r>
          </a:p>
          <a:p>
            <a:pPr>
              <a:lnSpc>
                <a:spcPct val="107000"/>
              </a:lnSpc>
              <a:spcBef>
                <a:spcPts val="200"/>
              </a:spcBef>
            </a:pPr>
            <a:endParaRPr lang="en-US" sz="1800">
              <a:latin typeface="Times New Roman"/>
              <a:ea typeface="MS Mincho"/>
              <a:cs typeface="Times New Roman"/>
            </a:endParaRPr>
          </a:p>
          <a:p>
            <a:r>
              <a:rPr lang="en-AU" dirty="0">
                <a:latin typeface="Calibri" panose="020F0502020204030204"/>
                <a:ea typeface="MS Mincho"/>
                <a:cs typeface="Calibri" panose="020F0502020204030204"/>
              </a:rPr>
              <a:t>Let's take a look at one of the demos that's come out of build on how to set up your own hosted bots</a:t>
            </a:r>
          </a:p>
        </p:txBody>
      </p:sp>
      <p:sp>
        <p:nvSpPr>
          <p:cNvPr id="4" name="Slide Number Placeholder 3"/>
          <p:cNvSpPr>
            <a:spLocks noGrp="1"/>
          </p:cNvSpPr>
          <p:nvPr>
            <p:ph type="sldNum" sz="quarter" idx="5"/>
          </p:nvPr>
        </p:nvSpPr>
        <p:spPr/>
        <p:txBody>
          <a:bodyPr/>
          <a:lstStyle/>
          <a:p>
            <a:fld id="{6ED92FB2-E78A-AB45-86AA-A5EA3F3466C0}" type="slidenum">
              <a:rPr lang="en-US" smtClean="0"/>
              <a:t>10</a:t>
            </a:fld>
            <a:endParaRPr lang="en-US"/>
          </a:p>
        </p:txBody>
      </p:sp>
    </p:spTree>
    <p:extLst>
      <p:ext uri="{BB962C8B-B14F-4D97-AF65-F5344CB8AC3E}">
        <p14:creationId xmlns:p14="http://schemas.microsoft.com/office/powerpoint/2010/main" val="3899835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cs typeface="Calibri"/>
              </a:rPr>
              <a:t>Demo video: 04-03 0 Low Code – Hosted RPA bots.mp4</a:t>
            </a:r>
          </a:p>
          <a:p>
            <a:pPr marL="0" indent="0">
              <a:buFont typeface="Arial"/>
              <a:buNone/>
            </a:pPr>
            <a:endParaRPr lang="en-US" dirty="0">
              <a:cs typeface="Calibri"/>
            </a:endParaRPr>
          </a:p>
          <a:p>
            <a:pPr marL="171450" indent="-171450">
              <a:buFont typeface="Arial" panose="020B0604020202020204" pitchFamily="34" charset="0"/>
              <a:buChar char="•"/>
            </a:pPr>
            <a:r>
              <a:rPr lang="en-US" dirty="0">
                <a:cs typeface="Calibri"/>
              </a:rPr>
              <a:t>So here we're setting up a hosted bot machine group</a:t>
            </a:r>
            <a:endParaRPr lang="en-US" dirty="0"/>
          </a:p>
          <a:p>
            <a:pPr marL="171450" indent="-171450">
              <a:buFont typeface="Arial"/>
              <a:buChar char="•"/>
            </a:pPr>
            <a:r>
              <a:rPr lang="en-US" dirty="0">
                <a:cs typeface="Calibri"/>
              </a:rPr>
              <a:t>We're calling our finance machines</a:t>
            </a:r>
          </a:p>
          <a:p>
            <a:pPr marL="171450" indent="-171450">
              <a:buFont typeface="Arial"/>
              <a:buChar char="•"/>
            </a:pPr>
            <a:r>
              <a:rPr lang="en-US" dirty="0">
                <a:cs typeface="Calibri"/>
              </a:rPr>
              <a:t>Next up we need to select an image for these machines, </a:t>
            </a:r>
          </a:p>
          <a:p>
            <a:pPr marL="628650" lvl="1" indent="-171450">
              <a:buFont typeface="Arial"/>
              <a:buChar char="•"/>
            </a:pPr>
            <a:r>
              <a:rPr lang="en-US" dirty="0">
                <a:cs typeface="Calibri"/>
              </a:rPr>
              <a:t>There's the default Windows desktop, which might have all the software options you need.</a:t>
            </a:r>
          </a:p>
          <a:p>
            <a:pPr marL="628650" lvl="1" indent="-171450">
              <a:buFont typeface="Arial"/>
              <a:buChar char="•"/>
            </a:pPr>
            <a:r>
              <a:rPr lang="en-US" dirty="0">
                <a:cs typeface="Calibri"/>
              </a:rPr>
              <a:t>Or you might want a custom image with more software options.</a:t>
            </a:r>
          </a:p>
          <a:p>
            <a:pPr marL="171450" indent="-171450">
              <a:buFont typeface="Arial"/>
              <a:buChar char="•"/>
            </a:pPr>
            <a:r>
              <a:rPr lang="en-US" dirty="0">
                <a:cs typeface="Calibri"/>
              </a:rPr>
              <a:t>Finally we put in our admin username and password</a:t>
            </a:r>
          </a:p>
          <a:p>
            <a:endParaRPr lang="en-US" dirty="0">
              <a:cs typeface="Calibri"/>
            </a:endParaRPr>
          </a:p>
          <a:p>
            <a:r>
              <a:rPr lang="en-US" dirty="0">
                <a:cs typeface="Calibri"/>
              </a:rPr>
              <a:t>Our bots deploy in minutes and are ready to tackle our flow.</a:t>
            </a:r>
          </a:p>
          <a:p>
            <a:r>
              <a:rPr lang="en-US" dirty="0">
                <a:cs typeface="Calibri"/>
              </a:rPr>
              <a:t>This flow is about responding to product requests</a:t>
            </a:r>
          </a:p>
          <a:p>
            <a:r>
              <a:rPr lang="en-US" dirty="0">
                <a:cs typeface="Calibri"/>
              </a:rPr>
              <a:t>We set the flow to run unattended to get full </a:t>
            </a:r>
            <a:r>
              <a:rPr lang="en-US" dirty="0" err="1">
                <a:cs typeface="Calibri"/>
              </a:rPr>
              <a:t>scaleability</a:t>
            </a:r>
            <a:endParaRPr lang="en-US" dirty="0">
              <a:cs typeface="Calibri"/>
            </a:endParaRPr>
          </a:p>
          <a:p>
            <a:r>
              <a:rPr lang="en-US" dirty="0">
                <a:cs typeface="Calibri"/>
              </a:rPr>
              <a:t>And set it to use our hosted bot finance machines</a:t>
            </a:r>
          </a:p>
          <a:p>
            <a:endParaRPr lang="en-US" dirty="0">
              <a:cs typeface="Calibri"/>
            </a:endParaRPr>
          </a:p>
          <a:p>
            <a:r>
              <a:rPr lang="en-US" dirty="0">
                <a:cs typeface="Calibri"/>
              </a:rPr>
              <a:t>Now we can see the queue of tasks, the first 3 od which are being processed by the 3 bots.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92FB2-E78A-AB45-86AA-A5EA3F3466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549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take a quick look at the difference between attended and unattended RPA. </a:t>
            </a:r>
          </a:p>
          <a:p>
            <a:endParaRPr lang="en-AU" dirty="0">
              <a:cs typeface="Calibri"/>
            </a:endParaRPr>
          </a:p>
          <a:p>
            <a:r>
              <a:rPr lang="en-AU" dirty="0">
                <a:cs typeface="Calibri"/>
              </a:rPr>
              <a:t>Firstly, we have attended, aka a digital assistant. This is where we want some oversight or input by a human.</a:t>
            </a:r>
          </a:p>
          <a:p>
            <a:r>
              <a:rPr lang="en-AU" dirty="0">
                <a:cs typeface="Calibri"/>
              </a:rPr>
              <a:t>Maybe in our invoice example, we want our bots to line up all the payments but do want a human to give the OK before firing off that payment. </a:t>
            </a:r>
          </a:p>
          <a:p>
            <a:endParaRPr lang="en-AU" dirty="0">
              <a:cs typeface="Calibri"/>
            </a:endParaRPr>
          </a:p>
          <a:p>
            <a:r>
              <a:rPr lang="en-AU" dirty="0">
                <a:cs typeface="Calibri"/>
              </a:rPr>
              <a:t>Conversely, you might have something you're happy for the bots to take care of you with no intervention, so it can run at full scale. </a:t>
            </a:r>
          </a:p>
          <a:p>
            <a:r>
              <a:rPr lang="en-AU" dirty="0">
                <a:cs typeface="Calibri"/>
              </a:rPr>
              <a:t>Maybe sending invoices</a:t>
            </a:r>
          </a:p>
        </p:txBody>
      </p:sp>
      <p:sp>
        <p:nvSpPr>
          <p:cNvPr id="4" name="Slide Number Placeholder 3"/>
          <p:cNvSpPr>
            <a:spLocks noGrp="1"/>
          </p:cNvSpPr>
          <p:nvPr>
            <p:ph type="sldNum" sz="quarter" idx="5"/>
          </p:nvPr>
        </p:nvSpPr>
        <p:spPr/>
        <p:txBody>
          <a:bodyPr/>
          <a:lstStyle/>
          <a:p>
            <a:fld id="{6ED92FB2-E78A-AB45-86AA-A5EA3F3466C0}" type="slidenum">
              <a:rPr lang="en-US" smtClean="0"/>
              <a:t>12</a:t>
            </a:fld>
            <a:endParaRPr lang="en-US"/>
          </a:p>
        </p:txBody>
      </p:sp>
    </p:spTree>
    <p:extLst>
      <p:ext uri="{BB962C8B-B14F-4D97-AF65-F5344CB8AC3E}">
        <p14:creationId xmlns:p14="http://schemas.microsoft.com/office/powerpoint/2010/main" val="137102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cs typeface="Calibri"/>
              </a:rPr>
              <a:t>With hosted RPA you can really scale up how you manage tasks, because</a:t>
            </a:r>
            <a:endParaRPr lang="en-AU" dirty="0"/>
          </a:p>
          <a:p>
            <a:endParaRPr lang="en-AU"/>
          </a:p>
          <a:p>
            <a:r>
              <a:rPr lang="en-AU" dirty="0"/>
              <a:t>Hosted bots are available within minutes</a:t>
            </a:r>
            <a:endParaRPr lang="en-US" dirty="0"/>
          </a:p>
          <a:p>
            <a:r>
              <a:rPr lang="en-AU" dirty="0"/>
              <a:t> Don't have to set up/manage individual machines</a:t>
            </a:r>
            <a:endParaRPr lang="en-US" dirty="0">
              <a:cs typeface="Calibri"/>
            </a:endParaRPr>
          </a:p>
          <a:p>
            <a:endParaRPr lang="en-AU"/>
          </a:p>
          <a:p>
            <a:r>
              <a:rPr lang="en-AU" dirty="0">
                <a:cs typeface="Calibri" panose="020F0502020204030204"/>
              </a:rPr>
              <a:t>You also don't need to </a:t>
            </a:r>
            <a:r>
              <a:rPr lang="en-AU" dirty="0"/>
              <a:t>install or register Power Automate for Desktop. (like you would if deploying flows to your own physical machines)</a:t>
            </a:r>
            <a:endParaRPr lang="en-AU" dirty="0">
              <a:cs typeface="Calibri"/>
            </a:endParaRPr>
          </a:p>
          <a:p>
            <a:r>
              <a:rPr lang="en-AU" dirty="0"/>
              <a:t>Bots are easily assigned to different tasks.</a:t>
            </a:r>
            <a:endParaRPr lang="en-AU" dirty="0">
              <a:cs typeface="Calibri"/>
            </a:endParaRPr>
          </a:p>
          <a:p>
            <a:pPr marL="171450" indent="-171450">
              <a:buChar char="-"/>
            </a:pPr>
            <a:endParaRPr lang="en-AU">
              <a:cs typeface="Calibri"/>
            </a:endParaRPr>
          </a:p>
          <a:p>
            <a:r>
              <a:rPr lang="en-AU" dirty="0"/>
              <a:t>Ultimately, hosted RPA bots bring more autonomy </a:t>
            </a:r>
            <a:r>
              <a:rPr lang="en-AU" b="1" u="sng" dirty="0"/>
              <a:t>for </a:t>
            </a:r>
            <a:r>
              <a:rPr lang="en-AU" dirty="0"/>
              <a:t>automation services and citizen developers </a:t>
            </a:r>
          </a:p>
          <a:p>
            <a:r>
              <a:rPr lang="en-AU" dirty="0"/>
              <a:t>… instant access resources ....  run unattended automation at scale. </a:t>
            </a:r>
            <a:endParaRPr lang="en-AU" dirty="0">
              <a:cs typeface="Calibri" panose="020F0502020204030204"/>
            </a:endParaRPr>
          </a:p>
          <a:p>
            <a:r>
              <a:rPr lang="en-AU" dirty="0">
                <a:cs typeface="Calibri" panose="020F0502020204030204"/>
              </a:rPr>
              <a:t>Stopping physical machines being your bottle neck in your business. </a:t>
            </a:r>
          </a:p>
        </p:txBody>
      </p:sp>
      <p:sp>
        <p:nvSpPr>
          <p:cNvPr id="4" name="Slide Number Placeholder 3"/>
          <p:cNvSpPr>
            <a:spLocks noGrp="1"/>
          </p:cNvSpPr>
          <p:nvPr>
            <p:ph type="sldNum" sz="quarter" idx="5"/>
          </p:nvPr>
        </p:nvSpPr>
        <p:spPr/>
        <p:txBody>
          <a:bodyPr/>
          <a:lstStyle/>
          <a:p>
            <a:fld id="{6ED92FB2-E78A-AB45-86AA-A5EA3F3466C0}" type="slidenum">
              <a:rPr lang="en-US" smtClean="0"/>
              <a:t>13</a:t>
            </a:fld>
            <a:endParaRPr lang="en-US"/>
          </a:p>
        </p:txBody>
      </p:sp>
    </p:spTree>
    <p:extLst>
      <p:ext uri="{BB962C8B-B14F-4D97-AF65-F5344CB8AC3E}">
        <p14:creationId xmlns:p14="http://schemas.microsoft.com/office/powerpoint/2010/main" val="1706286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 have a Microsoft tenant (including ones listed as free) you can try out these features.</a:t>
            </a:r>
          </a:p>
          <a:p>
            <a:r>
              <a:rPr lang="en-AU" dirty="0">
                <a:cs typeface="Calibri"/>
              </a:rPr>
              <a:t>Check them out here. </a:t>
            </a:r>
          </a:p>
        </p:txBody>
      </p:sp>
      <p:sp>
        <p:nvSpPr>
          <p:cNvPr id="4" name="Slide Number Placeholder 3"/>
          <p:cNvSpPr>
            <a:spLocks noGrp="1"/>
          </p:cNvSpPr>
          <p:nvPr>
            <p:ph type="sldNum" sz="quarter" idx="5"/>
          </p:nvPr>
        </p:nvSpPr>
        <p:spPr/>
        <p:txBody>
          <a:bodyPr/>
          <a:lstStyle/>
          <a:p>
            <a:fld id="{6ED92FB2-E78A-AB45-86AA-A5EA3F3466C0}" type="slidenum">
              <a:rPr lang="en-US" smtClean="0"/>
              <a:t>14</a:t>
            </a:fld>
            <a:endParaRPr lang="en-US"/>
          </a:p>
        </p:txBody>
      </p:sp>
    </p:spTree>
    <p:extLst>
      <p:ext uri="{BB962C8B-B14F-4D97-AF65-F5344CB8AC3E}">
        <p14:creationId xmlns:p14="http://schemas.microsoft.com/office/powerpoint/2010/main" val="1628602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AU" dirty="0">
                <a:cs typeface="Calibri" panose="020F0502020204030204"/>
              </a:rPr>
              <a:t> </a:t>
            </a:r>
            <a:r>
              <a:rPr lang="en-AU" b="1" dirty="0">
                <a:cs typeface="Calibri" panose="020F0502020204030204"/>
              </a:rPr>
              <a:t>long time building the tech solutions of tomorrow has been an exclusive task, accessible only to those who know the secret language </a:t>
            </a:r>
          </a:p>
          <a:p>
            <a:pPr marL="285750" indent="-285750">
              <a:buFont typeface="Arial"/>
              <a:buChar char="•"/>
            </a:pPr>
            <a:r>
              <a:rPr lang="en-AU" dirty="0">
                <a:cs typeface="Calibri" panose="020F0502020204030204"/>
              </a:rPr>
              <a:t>But the world is changing , and LC/NC options are here and they're taking over. </a:t>
            </a:r>
          </a:p>
          <a:p>
            <a:pPr marL="285750" indent="-285750">
              <a:buFont typeface="Arial"/>
              <a:buChar char="•"/>
            </a:pPr>
            <a:r>
              <a:rPr lang="en-AU" dirty="0">
                <a:cs typeface="Calibri" panose="020F0502020204030204"/>
              </a:rPr>
              <a:t>Gartner predicts that 70% of apps inside of companies .... over the next 3 years. </a:t>
            </a:r>
          </a:p>
          <a:p>
            <a:pPr marL="285750" indent="-285750">
              <a:buFont typeface="Arial"/>
              <a:buChar char="•"/>
            </a:pPr>
            <a:endParaRPr lang="en-AU">
              <a:cs typeface="Calibri" panose="020F0502020204030204"/>
            </a:endParaRPr>
          </a:p>
          <a:p>
            <a:pPr marL="285750" indent="-285750">
              <a:spcAft>
                <a:spcPts val="600"/>
              </a:spcAft>
              <a:buFont typeface="Arial"/>
              <a:buChar char="•"/>
            </a:pPr>
            <a:r>
              <a:rPr lang="en-AU" b="1" dirty="0">
                <a:cs typeface="Calibri" panose="020F0502020204030204"/>
              </a:rPr>
              <a:t>It's already happening, with the number of LC solutions , </a:t>
            </a:r>
            <a:r>
              <a:rPr lang="en-AU" b="1" dirty="0" err="1">
                <a:cs typeface="Calibri" panose="020F0502020204030204"/>
              </a:rPr>
              <a:t>i</a:t>
            </a:r>
            <a:r>
              <a:rPr lang="en-US" b="1" dirty="0" err="1"/>
              <a:t>ncluding</a:t>
            </a:r>
            <a:r>
              <a:rPr lang="en-US" b="1" dirty="0"/>
              <a:t> many external facing Portals on Power Platform, skyrocket millions. </a:t>
            </a:r>
            <a:endParaRPr lang="en-US" b="1" dirty="0">
              <a:cs typeface="Calibri" panose="020F0502020204030204"/>
            </a:endParaRPr>
          </a:p>
          <a:p>
            <a:pPr marL="285750" indent="-285750">
              <a:spcAft>
                <a:spcPts val="600"/>
              </a:spcAft>
              <a:buFont typeface="Arial"/>
              <a:buChar char="•"/>
            </a:pPr>
            <a:r>
              <a:rPr lang="en-US" dirty="0">
                <a:cs typeface="Calibri" panose="020F0502020204030204"/>
              </a:rPr>
              <a:t>Satya shared FY</a:t>
            </a:r>
            <a:r>
              <a:rPr lang="en-US" dirty="0"/>
              <a:t> - Power Apps clear leader in LC/NC</a:t>
            </a:r>
            <a:endParaRPr lang="en-US" dirty="0">
              <a:cs typeface="Calibri" panose="020F0502020204030204"/>
            </a:endParaRPr>
          </a:p>
          <a:p>
            <a:pPr marL="285750" indent="-285750">
              <a:spcAft>
                <a:spcPts val="600"/>
              </a:spcAft>
              <a:buFont typeface="Arial"/>
              <a:buChar char="•"/>
            </a:pPr>
            <a:endParaRPr lang="en-US">
              <a:cs typeface="Calibri" panose="020F0502020204030204"/>
            </a:endParaRPr>
          </a:p>
          <a:p>
            <a:pPr marL="285750" indent="-285750">
              <a:spcAft>
                <a:spcPts val="600"/>
              </a:spcAft>
              <a:buFont typeface="Arial"/>
              <a:buChar char="•"/>
            </a:pPr>
            <a:r>
              <a:rPr lang="en-US" b="1" dirty="0">
                <a:cs typeface="Calibri" panose="020F0502020204030204"/>
              </a:rPr>
              <a:t>But who's making these apps? Is it only </a:t>
            </a:r>
            <a:r>
              <a:rPr lang="en-US" b="1" dirty="0"/>
              <a:t>novices or citizen developers?</a:t>
            </a:r>
            <a:endParaRPr lang="en-US" b="1" dirty="0">
              <a:cs typeface="Calibri" panose="020F0502020204030204"/>
            </a:endParaRPr>
          </a:p>
          <a:p>
            <a:pPr marL="285750" indent="-285750">
              <a:spcAft>
                <a:spcPts val="600"/>
              </a:spcAft>
              <a:buFont typeface="Arial"/>
              <a:buChar char="•"/>
            </a:pPr>
            <a:r>
              <a:rPr lang="en-US" dirty="0">
                <a:cs typeface="Calibri" panose="020F0502020204030204"/>
              </a:rPr>
              <a:t>No, business experts work pro developers, </a:t>
            </a:r>
            <a:r>
              <a:rPr lang="en-US" dirty="0" err="1">
                <a:cs typeface="Calibri" panose="020F0502020204030204"/>
              </a:rPr>
              <a:t>utilising</a:t>
            </a:r>
            <a:r>
              <a:rPr lang="en-US" dirty="0">
                <a:cs typeface="Calibri" panose="020F0502020204030204"/>
              </a:rPr>
              <a:t> low code technology to collaborate to innovate faster. </a:t>
            </a:r>
          </a:p>
          <a:p>
            <a:pPr marL="285750" indent="-285750">
              <a:spcAft>
                <a:spcPts val="600"/>
              </a:spcAft>
              <a:buFont typeface="Arial"/>
              <a:buChar char="•"/>
            </a:pPr>
            <a:r>
              <a:rPr lang="en-US" dirty="0">
                <a:cs typeface="+mn-lt"/>
              </a:rPr>
              <a:t>We can see the impact this has from one great Aussie example, Hearing Australia, </a:t>
            </a:r>
            <a:r>
              <a:rPr lang="en-US" dirty="0"/>
              <a:t>Largest govt provide audiology. They serve all kinds of communities; especially the Aboriginal community where there is high incidents of early childhood hearing loss.</a:t>
            </a:r>
            <a:endParaRPr lang="en-US" dirty="0">
              <a:cs typeface="Calibri" panose="020F0502020204030204"/>
            </a:endParaRPr>
          </a:p>
          <a:p>
            <a:pPr marL="285750" indent="-285750">
              <a:spcAft>
                <a:spcPts val="600"/>
              </a:spcAft>
              <a:buFont typeface="Arial"/>
              <a:buChar char="•"/>
            </a:pPr>
            <a:r>
              <a:rPr lang="en-US" dirty="0"/>
              <a:t>Bringing tech experts and </a:t>
            </a:r>
            <a:r>
              <a:rPr lang="en-US" dirty="0" err="1"/>
              <a:t>audilogiy</a:t>
            </a:r>
            <a:r>
              <a:rPr lang="en-US" dirty="0"/>
              <a:t> experts …. Power Apps.... many kinds of data together .... used offline on the go in communities throughout regional Australia. </a:t>
            </a:r>
            <a:endParaRPr lang="en-US" dirty="0">
              <a:cs typeface="Calibri"/>
            </a:endParaRPr>
          </a:p>
          <a:p>
            <a:pPr marL="285750" indent="-285750">
              <a:spcAft>
                <a:spcPts val="600"/>
              </a:spcAft>
              <a:buFont typeface="Arial"/>
              <a:buChar char="•"/>
            </a:pPr>
            <a:r>
              <a:rPr lang="en-US" dirty="0"/>
              <a:t>147 locations &amp; 2,000 patients </a:t>
            </a:r>
            <a:r>
              <a:rPr lang="en-US" b="1" dirty="0"/>
              <a:t>every week</a:t>
            </a:r>
            <a:br>
              <a:rPr lang="en-US" dirty="0">
                <a:cs typeface="+mn-lt"/>
              </a:rPr>
            </a:br>
            <a:endParaRPr lang="en-US">
              <a:cs typeface="+mn-lt"/>
            </a:endParaRPr>
          </a:p>
          <a:p>
            <a:pPr marL="285750" indent="-285750">
              <a:buFont typeface="Arial"/>
              <a:buChar char="•"/>
            </a:pPr>
            <a:r>
              <a:rPr lang="en-US" dirty="0">
                <a:cs typeface="+mn-lt"/>
              </a:rPr>
              <a:t>So let's take a look at our first piece of tech</a:t>
            </a:r>
          </a:p>
          <a:p>
            <a:pPr marL="285750" indent="-285750">
              <a:buFont typeface="Arial"/>
              <a:buChar char="•"/>
            </a:pPr>
            <a:endParaRPr lang="en-AU">
              <a:cs typeface="Calibri" panose="020F0502020204030204"/>
            </a:endParaRPr>
          </a:p>
          <a:p>
            <a:pPr marL="285750" indent="-2857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6ED92FB2-E78A-AB45-86AA-A5EA3F3466C0}" type="slidenum">
              <a:rPr lang="en-US" smtClean="0"/>
              <a:t>2</a:t>
            </a:fld>
            <a:endParaRPr lang="en-US"/>
          </a:p>
        </p:txBody>
      </p:sp>
    </p:spTree>
    <p:extLst>
      <p:ext uri="{BB962C8B-B14F-4D97-AF65-F5344CB8AC3E}">
        <p14:creationId xmlns:p14="http://schemas.microsoft.com/office/powerpoint/2010/main" val="63036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200"/>
              </a:spcBef>
            </a:pPr>
            <a:r>
              <a:rPr lang="en-US" sz="1800" dirty="0">
                <a:latin typeface="Times New Roman"/>
                <a:ea typeface="MS Mincho"/>
                <a:cs typeface="Times New Roman"/>
              </a:rPr>
              <a:t>So first up, is Power Pages</a:t>
            </a:r>
          </a:p>
          <a:p>
            <a:pPr marL="285750" indent="-285750">
              <a:lnSpc>
                <a:spcPct val="107000"/>
              </a:lnSpc>
              <a:spcBef>
                <a:spcPts val="200"/>
              </a:spcBef>
              <a:buFont typeface="Arial"/>
              <a:buChar char="•"/>
            </a:pPr>
            <a:r>
              <a:rPr lang="en-US" sz="1800" dirty="0">
                <a:latin typeface="Times New Roman"/>
                <a:ea typeface="MS Mincho"/>
                <a:cs typeface="Times New Roman"/>
              </a:rPr>
              <a:t>Low code </a:t>
            </a:r>
            <a:r>
              <a:rPr lang="en-US" sz="1800" dirty="0" err="1">
                <a:latin typeface="Times New Roman"/>
                <a:ea typeface="MS Mincho"/>
                <a:cs typeface="Times New Roman"/>
              </a:rPr>
              <a:t>platofrm</a:t>
            </a:r>
            <a:r>
              <a:rPr lang="en-US" sz="1800" dirty="0">
                <a:latin typeface="Times New Roman"/>
                <a:ea typeface="MS Mincho"/>
                <a:cs typeface="Times New Roman"/>
              </a:rPr>
              <a:t>, dev &amp; host business centric websites</a:t>
            </a:r>
          </a:p>
          <a:p>
            <a:pPr marL="285750" indent="-285750">
              <a:lnSpc>
                <a:spcPct val="107000"/>
              </a:lnSpc>
              <a:spcBef>
                <a:spcPts val="200"/>
              </a:spcBef>
              <a:buFont typeface="Arial"/>
              <a:buChar char="•"/>
            </a:pPr>
            <a:r>
              <a:rPr lang="en-US" sz="1800" dirty="0">
                <a:latin typeface="Times New Roman"/>
                <a:ea typeface="MS Mincho"/>
                <a:cs typeface="Times New Roman"/>
              </a:rPr>
              <a:t>ALLOWS low code makers &amp; pro </a:t>
            </a:r>
            <a:r>
              <a:rPr lang="en-US" sz="1800" dirty="0" err="1">
                <a:latin typeface="Times New Roman"/>
                <a:ea typeface="MS Mincho"/>
                <a:cs typeface="Times New Roman"/>
              </a:rPr>
              <a:t>devlopers</a:t>
            </a:r>
            <a:r>
              <a:rPr lang="en-US" sz="1800" dirty="0">
                <a:latin typeface="Times New Roman"/>
                <a:ea typeface="MS Mincho"/>
                <a:cs typeface="Times New Roman"/>
              </a:rPr>
              <a:t> to design, configure, and publish sites for desktop and mobile. </a:t>
            </a:r>
          </a:p>
          <a:p>
            <a:pPr>
              <a:lnSpc>
                <a:spcPct val="107000"/>
              </a:lnSpc>
              <a:spcBef>
                <a:spcPts val="200"/>
              </a:spcBef>
            </a:pPr>
            <a:endParaRPr lang="en-US" sz="1800">
              <a:latin typeface="Times New Roman"/>
              <a:ea typeface="MS Mincho"/>
              <a:cs typeface="Times New Roman"/>
            </a:endParaRPr>
          </a:p>
          <a:p>
            <a:r>
              <a:rPr lang="en-US" dirty="0"/>
              <a:t>Previously, … feature in Power Apps called Power Apps portals. .....become  fifth member of the Power Platform family.</a:t>
            </a:r>
            <a:endParaRPr lang="en-US" dirty="0">
              <a:latin typeface="Calibri"/>
              <a:ea typeface="MS Mincho"/>
              <a:cs typeface="Calibri"/>
            </a:endParaRPr>
          </a:p>
          <a:p>
            <a:endParaRPr lang="en-US" dirty="0">
              <a:cs typeface="Calibri"/>
            </a:endParaRPr>
          </a:p>
          <a:p>
            <a:r>
              <a:rPr lang="en-US" dirty="0">
                <a:cs typeface="Calibri"/>
              </a:rPr>
              <a:t>I dev/build websites, but.... business/charity. </a:t>
            </a:r>
            <a:endParaRPr lang="en-US" dirty="0"/>
          </a:p>
          <a:p>
            <a:pPr>
              <a:lnSpc>
                <a:spcPct val="107000"/>
              </a:lnSpc>
              <a:spcBef>
                <a:spcPts val="200"/>
              </a:spcBef>
            </a:pPr>
            <a:r>
              <a:rPr lang="en-US" dirty="0">
                <a:cs typeface="Calibri"/>
              </a:rPr>
              <a:t>To keep growing you're stuck with the question of ditching your low code solution to go for something fully custom</a:t>
            </a:r>
          </a:p>
          <a:p>
            <a:pPr>
              <a:lnSpc>
                <a:spcPct val="107000"/>
              </a:lnSpc>
              <a:spcBef>
                <a:spcPts val="200"/>
              </a:spcBef>
            </a:pPr>
            <a:endParaRPr lang="en-US">
              <a:latin typeface="Calibri"/>
              <a:ea typeface="MS Mincho"/>
              <a:cs typeface="Calibri"/>
            </a:endParaRPr>
          </a:p>
          <a:p>
            <a:pPr>
              <a:lnSpc>
                <a:spcPct val="107000"/>
              </a:lnSpc>
              <a:spcBef>
                <a:spcPts val="200"/>
              </a:spcBef>
            </a:pPr>
            <a:r>
              <a:rPr lang="en-US" dirty="0">
                <a:latin typeface="Calibri"/>
                <a:ea typeface="MS Mincho"/>
                <a:cs typeface="Calibri"/>
              </a:rPr>
              <a:t>So, I’m very excited about the options that Power Pages is offering, that means you can keep growing and building on, </a:t>
            </a:r>
            <a:r>
              <a:rPr lang="en-US" dirty="0" err="1">
                <a:latin typeface="Calibri"/>
                <a:ea typeface="MS Mincho"/>
                <a:cs typeface="Calibri"/>
              </a:rPr>
              <a:t>addding</a:t>
            </a:r>
            <a:r>
              <a:rPr lang="en-US" dirty="0">
                <a:latin typeface="Calibri"/>
                <a:ea typeface="MS Mincho"/>
                <a:cs typeface="Calibri"/>
              </a:rPr>
              <a:t> data too, and </a:t>
            </a:r>
            <a:r>
              <a:rPr lang="en-US" dirty="0" err="1">
                <a:latin typeface="Calibri"/>
                <a:ea typeface="MS Mincho"/>
                <a:cs typeface="Calibri"/>
              </a:rPr>
              <a:t>customising</a:t>
            </a:r>
            <a:r>
              <a:rPr lang="en-US" dirty="0">
                <a:latin typeface="Calibri"/>
                <a:ea typeface="MS Mincho"/>
                <a:cs typeface="Calibri"/>
              </a:rPr>
              <a:t> to whatever extent you want, on your web solution. </a:t>
            </a:r>
          </a:p>
          <a:p>
            <a:pPr>
              <a:lnSpc>
                <a:spcPct val="107000"/>
              </a:lnSpc>
              <a:spcBef>
                <a:spcPts val="200"/>
              </a:spcBef>
            </a:pPr>
            <a:r>
              <a:rPr lang="en-US" dirty="0">
                <a:latin typeface="Calibri"/>
                <a:ea typeface="MS Mincho"/>
                <a:cs typeface="Calibri"/>
              </a:rPr>
              <a:t>You can build that all on top of the low code app you start with. </a:t>
            </a:r>
          </a:p>
          <a:p>
            <a:pPr>
              <a:lnSpc>
                <a:spcPct val="107000"/>
              </a:lnSpc>
              <a:spcBef>
                <a:spcPts val="200"/>
              </a:spcBef>
            </a:pPr>
            <a:endParaRPr lang="en-US" dirty="0">
              <a:latin typeface="Calibri"/>
              <a:ea typeface="MS Mincho"/>
              <a:cs typeface="Calibri"/>
            </a:endParaRPr>
          </a:p>
          <a:p>
            <a:pPr>
              <a:lnSpc>
                <a:spcPct val="107000"/>
              </a:lnSpc>
              <a:spcBef>
                <a:spcPts val="200"/>
              </a:spcBef>
            </a:pPr>
            <a:r>
              <a:rPr lang="en-US" sz="1800" dirty="0">
                <a:latin typeface="Times New Roman"/>
                <a:ea typeface="MS Mincho"/>
                <a:cs typeface="Times New Roman"/>
              </a:rPr>
              <a:t>So let's see what's in Power Pages the box!</a:t>
            </a:r>
          </a:p>
          <a:p>
            <a:pPr>
              <a:lnSpc>
                <a:spcPct val="107000"/>
              </a:lnSpc>
              <a:spcBef>
                <a:spcPts val="200"/>
              </a:spcBef>
            </a:pPr>
            <a:endParaRPr lang="en-US" sz="1800">
              <a:latin typeface="Times New Roman"/>
              <a:ea typeface="MS Mincho"/>
              <a:cs typeface="Times New Roman"/>
            </a:endParaRPr>
          </a:p>
          <a:p>
            <a:pPr>
              <a:lnSpc>
                <a:spcPct val="107000"/>
              </a:lnSpc>
              <a:spcBef>
                <a:spcPts val="200"/>
              </a:spcBef>
            </a:pPr>
            <a:endParaRPr lang="en-US" sz="1800">
              <a:latin typeface="Times New Roman"/>
              <a:ea typeface="MS Mincho"/>
              <a:cs typeface="Times New Roman"/>
            </a:endParaRPr>
          </a:p>
          <a:p>
            <a:pPr>
              <a:lnSpc>
                <a:spcPct val="107000"/>
              </a:lnSpc>
              <a:spcBef>
                <a:spcPts val="200"/>
              </a:spcBef>
            </a:pPr>
            <a:endParaRPr lang="en-AU" sz="1800">
              <a:effectLst/>
              <a:latin typeface="Times New Roman"/>
              <a:ea typeface="MS Mincho"/>
              <a:cs typeface="Times New Roman"/>
            </a:endParaRPr>
          </a:p>
        </p:txBody>
      </p:sp>
      <p:sp>
        <p:nvSpPr>
          <p:cNvPr id="4" name="Slide Number Placeholder 3"/>
          <p:cNvSpPr>
            <a:spLocks noGrp="1"/>
          </p:cNvSpPr>
          <p:nvPr>
            <p:ph type="sldNum" sz="quarter" idx="5"/>
          </p:nvPr>
        </p:nvSpPr>
        <p:spPr/>
        <p:txBody>
          <a:bodyPr/>
          <a:lstStyle/>
          <a:p>
            <a:fld id="{6ED92FB2-E78A-AB45-86AA-A5EA3F3466C0}" type="slidenum">
              <a:rPr lang="en-US" smtClean="0"/>
              <a:t>3</a:t>
            </a:fld>
            <a:endParaRPr lang="en-US"/>
          </a:p>
        </p:txBody>
      </p:sp>
    </p:spTree>
    <p:extLst>
      <p:ext uri="{BB962C8B-B14F-4D97-AF65-F5344CB8AC3E}">
        <p14:creationId xmlns:p14="http://schemas.microsoft.com/office/powerpoint/2010/main" val="2849772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200"/>
              </a:spcBef>
              <a:defRPr/>
            </a:pPr>
            <a:r>
              <a:rPr lang="en-AU" dirty="0">
                <a:cs typeface="Calibri"/>
              </a:rPr>
              <a:t>So what do we get with Power Pages</a:t>
            </a:r>
            <a:endParaRPr lang="en-AU" dirty="0"/>
          </a:p>
          <a:p>
            <a:pPr>
              <a:lnSpc>
                <a:spcPct val="107000"/>
              </a:lnSpc>
              <a:spcBef>
                <a:spcPts val="200"/>
              </a:spcBef>
              <a:defRPr/>
            </a:pPr>
            <a:endParaRPr lang="en-AU" dirty="0">
              <a:latin typeface="Calibri"/>
              <a:cs typeface="Calibri"/>
            </a:endParaRPr>
          </a:p>
          <a:p>
            <a:pPr marL="171450" indent="-171450">
              <a:lnSpc>
                <a:spcPct val="107000"/>
              </a:lnSpc>
              <a:spcBef>
                <a:spcPts val="200"/>
              </a:spcBef>
              <a:buFont typeface="Arial"/>
              <a:buChar char="•"/>
              <a:defRPr/>
            </a:pPr>
            <a:r>
              <a:rPr lang="en-AU" dirty="0">
                <a:latin typeface="Calibri"/>
                <a:cs typeface="Calibri"/>
              </a:rPr>
              <a:t>Low-code Design Studio, create/style website, model/design business data forms/ lists. And </a:t>
            </a:r>
            <a:r>
              <a:rPr lang="en-AU" dirty="0" err="1">
                <a:latin typeface="Calibri"/>
                <a:cs typeface="Calibri"/>
              </a:rPr>
              <a:t>utliise</a:t>
            </a:r>
            <a:r>
              <a:rPr lang="en-AU" dirty="0">
                <a:latin typeface="Calibri"/>
                <a:cs typeface="Calibri"/>
              </a:rPr>
              <a:t> templates to jump start this whole process. </a:t>
            </a:r>
            <a:endParaRPr lang="en-AU" dirty="0">
              <a:cs typeface="Calibri"/>
            </a:endParaRPr>
          </a:p>
          <a:p>
            <a:pPr marL="171450" indent="-171450">
              <a:lnSpc>
                <a:spcPct val="107000"/>
              </a:lnSpc>
              <a:spcBef>
                <a:spcPts val="200"/>
              </a:spcBef>
              <a:buFont typeface="Arial"/>
              <a:buChar char="•"/>
              <a:defRPr/>
            </a:pPr>
            <a:r>
              <a:rPr lang="en-AU" dirty="0">
                <a:latin typeface="Calibri"/>
                <a:cs typeface="Calibri"/>
              </a:rPr>
              <a:t>new level - </a:t>
            </a:r>
            <a:r>
              <a:rPr lang="en-AU" dirty="0" err="1">
                <a:latin typeface="Calibri"/>
                <a:cs typeface="Calibri"/>
              </a:rPr>
              <a:t>custimisation</a:t>
            </a:r>
            <a:r>
              <a:rPr lang="en-AU" dirty="0">
                <a:latin typeface="Calibri"/>
                <a:cs typeface="Calibri"/>
              </a:rPr>
              <a:t> you can use the pro-dev tooling, </a:t>
            </a:r>
            <a:r>
              <a:rPr lang="en-AU" b="1" i="1" dirty="0">
                <a:latin typeface="Calibri"/>
                <a:cs typeface="Calibri"/>
              </a:rPr>
              <a:t>more coming</a:t>
            </a:r>
          </a:p>
          <a:p>
            <a:pPr marL="171450" indent="-171450">
              <a:lnSpc>
                <a:spcPct val="107000"/>
              </a:lnSpc>
              <a:spcBef>
                <a:spcPts val="200"/>
              </a:spcBef>
              <a:buFont typeface="Arial"/>
              <a:buChar char="•"/>
              <a:defRPr/>
            </a:pPr>
            <a:r>
              <a:rPr lang="en-AU" dirty="0">
                <a:latin typeface="Calibri"/>
                <a:cs typeface="Calibri"/>
              </a:rPr>
              <a:t>You also get a robust, scalable website hosting platform, with security and compliance build right into it. </a:t>
            </a:r>
          </a:p>
          <a:p>
            <a:pPr marL="171450" indent="-171450">
              <a:lnSpc>
                <a:spcPct val="107000"/>
              </a:lnSpc>
              <a:spcBef>
                <a:spcPts val="200"/>
              </a:spcBef>
              <a:buFont typeface="Arial"/>
              <a:buChar char="•"/>
              <a:defRPr/>
            </a:pPr>
            <a:r>
              <a:rPr lang="en-US" dirty="0">
                <a:latin typeface="Calibri"/>
                <a:cs typeface="Calibri"/>
              </a:rPr>
              <a:t>And you can of course leverage the power of your other </a:t>
            </a:r>
            <a:r>
              <a:rPr lang="en-US" dirty="0" err="1">
                <a:latin typeface="Calibri"/>
                <a:cs typeface="Calibri"/>
              </a:rPr>
              <a:t>favourite</a:t>
            </a:r>
            <a:r>
              <a:rPr lang="en-US" dirty="0">
                <a:latin typeface="Calibri"/>
                <a:cs typeface="Calibri"/>
              </a:rPr>
              <a:t> </a:t>
            </a:r>
            <a:r>
              <a:rPr lang="en-US" dirty="0" err="1">
                <a:latin typeface="Calibri"/>
                <a:cs typeface="Calibri"/>
              </a:rPr>
              <a:t>microsoft</a:t>
            </a:r>
            <a:r>
              <a:rPr lang="en-US" dirty="0">
                <a:latin typeface="Calibri"/>
                <a:cs typeface="Calibri"/>
              </a:rPr>
              <a:t> tools, </a:t>
            </a:r>
            <a:r>
              <a:rPr lang="en-US" b="1" dirty="0">
                <a:latin typeface="Calibri"/>
                <a:cs typeface="Calibri"/>
              </a:rPr>
              <a:t>Website data with power BI</a:t>
            </a:r>
            <a:r>
              <a:rPr lang="en-US" dirty="0">
                <a:latin typeface="Calibri"/>
                <a:cs typeface="Calibri"/>
              </a:rPr>
              <a:t>, f</a:t>
            </a:r>
            <a:r>
              <a:rPr lang="en-US" b="1" dirty="0">
                <a:latin typeface="Calibri"/>
                <a:cs typeface="Calibri"/>
              </a:rPr>
              <a:t>lows and bots with power automate</a:t>
            </a:r>
            <a:r>
              <a:rPr lang="en-US" dirty="0">
                <a:latin typeface="Calibri"/>
                <a:cs typeface="Calibri"/>
              </a:rPr>
              <a:t> ,</a:t>
            </a:r>
            <a:r>
              <a:rPr lang="en-US" b="1" dirty="0">
                <a:latin typeface="Calibri"/>
                <a:cs typeface="Calibri"/>
              </a:rPr>
              <a:t> integrate power app </a:t>
            </a:r>
            <a:r>
              <a:rPr lang="en-US" dirty="0">
                <a:latin typeface="Calibri"/>
                <a:cs typeface="Calibri"/>
              </a:rPr>
              <a:t>,  or virtual chat bot to your site with Power Virtual agents</a:t>
            </a:r>
          </a:p>
          <a:p>
            <a:pPr marL="171450" indent="-171450">
              <a:buFont typeface="Arial"/>
              <a:buChar char="•"/>
              <a:defRPr/>
            </a:pPr>
            <a:endParaRPr lang="en-US" dirty="0">
              <a:latin typeface="Segoe UI"/>
              <a:cs typeface="Segoe UI"/>
            </a:endParaRPr>
          </a:p>
          <a:p>
            <a:pPr>
              <a:defRPr/>
            </a:pPr>
            <a:r>
              <a:rPr lang="en-US" dirty="0">
                <a:latin typeface="Segoe UI"/>
                <a:cs typeface="Segoe UI"/>
              </a:rPr>
              <a:t>### TRANSITION ###</a:t>
            </a:r>
          </a:p>
          <a:p>
            <a:pPr>
              <a:defRPr/>
            </a:pPr>
            <a:r>
              <a:rPr lang="en-US" dirty="0">
                <a:latin typeface="Segoe UI"/>
                <a:cs typeface="Segoe UI"/>
              </a:rPr>
              <a:t>So let's talk a bit more about </a:t>
            </a:r>
            <a:r>
              <a:rPr lang="en-US" dirty="0" err="1">
                <a:latin typeface="Segoe UI"/>
                <a:cs typeface="Segoe UI"/>
              </a:rPr>
              <a:t>customisation</a:t>
            </a:r>
          </a:p>
          <a:p>
            <a:pPr>
              <a:defRPr/>
            </a:pPr>
            <a:r>
              <a:rPr lang="en-US" dirty="0"/>
              <a:t>With a VS Code extension you can</a:t>
            </a:r>
            <a:endParaRPr lang="en-US" dirty="0">
              <a:cs typeface="Calibri"/>
            </a:endParaRPr>
          </a:p>
          <a:p>
            <a:pPr marL="342900" indent="-342900">
              <a:buAutoNum type="arabicPeriod"/>
              <a:defRPr/>
            </a:pPr>
            <a:r>
              <a:rPr lang="en-US" dirty="0"/>
              <a:t>Download the entire Power Pages website content structured in YAML and HTML, limitless/use skill set.. pro </a:t>
            </a:r>
            <a:r>
              <a:rPr lang="en-US" dirty="0" err="1"/>
              <a:t>devs</a:t>
            </a:r>
            <a:r>
              <a:rPr lang="en-US" dirty="0"/>
              <a:t>. </a:t>
            </a:r>
            <a:endParaRPr lang="en-US" dirty="0">
              <a:cs typeface="Calibri"/>
            </a:endParaRPr>
          </a:p>
          <a:p>
            <a:pPr marL="342900" indent="-342900">
              <a:buAutoNum type="arabicPeriod"/>
              <a:defRPr/>
            </a:pPr>
            <a:r>
              <a:rPr lang="en-US" dirty="0"/>
              <a:t>Built-in support for Liquid language </a:t>
            </a:r>
            <a:r>
              <a:rPr lang="en-US" dirty="0" err="1"/>
              <a:t>Intellisense</a:t>
            </a:r>
            <a:r>
              <a:rPr lang="en-US" dirty="0"/>
              <a:t> (helping with code completion, assistance, syntax highlighting)</a:t>
            </a:r>
            <a:endParaRPr lang="en-US" dirty="0">
              <a:cs typeface="Calibri"/>
            </a:endParaRPr>
          </a:p>
          <a:p>
            <a:pPr>
              <a:defRPr/>
            </a:pPr>
            <a:br>
              <a:rPr lang="en-US" dirty="0">
                <a:cs typeface="+mn-lt"/>
              </a:rPr>
            </a:br>
            <a:r>
              <a:rPr lang="en-US" dirty="0"/>
              <a:t>What can pro-</a:t>
            </a:r>
            <a:r>
              <a:rPr lang="en-US" dirty="0" err="1"/>
              <a:t>devs</a:t>
            </a:r>
            <a:r>
              <a:rPr lang="en-US" dirty="0"/>
              <a:t> do:</a:t>
            </a:r>
            <a:endParaRPr lang="en-US" dirty="0">
              <a:cs typeface="Calibri"/>
            </a:endParaRPr>
          </a:p>
          <a:p>
            <a:pPr marL="342900" indent="-342900">
              <a:buAutoNum type="arabicPeriod"/>
              <a:defRPr/>
            </a:pPr>
            <a:r>
              <a:rPr lang="en-US" dirty="0"/>
              <a:t>Build custom controls, like any of those you can see in the gallery of how to videos</a:t>
            </a:r>
            <a:endParaRPr lang="en-US" dirty="0">
              <a:cs typeface="Calibri"/>
            </a:endParaRPr>
          </a:p>
          <a:p>
            <a:pPr marL="342900" indent="-342900">
              <a:buAutoNum type="arabicPeriod"/>
              <a:defRPr/>
            </a:pPr>
            <a:r>
              <a:rPr lang="en-US" dirty="0"/>
              <a:t>Dynamically query business data through our data layer and APIs</a:t>
            </a:r>
            <a:endParaRPr lang="en-US" dirty="0">
              <a:cs typeface="Calibri"/>
            </a:endParaRPr>
          </a:p>
          <a:p>
            <a:pPr marL="342900" indent="-342900">
              <a:buAutoNum type="arabicPeriod"/>
              <a:defRPr/>
            </a:pPr>
            <a:r>
              <a:rPr lang="en-US" dirty="0"/>
              <a:t>Style your webpages with pixel perfect custom CSS</a:t>
            </a:r>
            <a:endParaRPr lang="en-US" dirty="0">
              <a:cs typeface="Calibri"/>
            </a:endParaRPr>
          </a:p>
          <a:p>
            <a:pPr>
              <a:defRPr/>
            </a:pPr>
            <a:r>
              <a:rPr lang="en-US" dirty="0"/>
              <a:t>And we  have enterprise grade Application Life Cycle management and Continuous integration and deployment with GitHub and Azure Dev Ops</a:t>
            </a:r>
            <a:endParaRPr lang="en-US" dirty="0">
              <a:cs typeface="Calibri"/>
            </a:endParaRPr>
          </a:p>
          <a:p>
            <a:pPr>
              <a:defRPr/>
            </a:pPr>
            <a:endParaRPr lang="en-AU" dirty="0"/>
          </a:p>
          <a:p>
            <a:pPr>
              <a:defRPr/>
            </a:pPr>
            <a:endParaRPr lang="en-US" dirty="0">
              <a:latin typeface="Segoe UI"/>
              <a:cs typeface="Segoe UI"/>
            </a:endParaRPr>
          </a:p>
          <a:p>
            <a:pPr>
              <a:defRPr/>
            </a:pPr>
            <a:endParaRPr lang="en-US" dirty="0">
              <a:latin typeface="Segoe UI"/>
              <a:cs typeface="Segoe UI"/>
            </a:endParaRPr>
          </a:p>
          <a:p>
            <a:pPr>
              <a:defRPr/>
            </a:pPr>
            <a:endParaRPr lang="en-US" dirty="0">
              <a:latin typeface="Segoe UI"/>
              <a:cs typeface="Segoe UI"/>
            </a:endParaRPr>
          </a:p>
          <a:p>
            <a:pPr>
              <a:defRPr/>
            </a:pPr>
            <a:endParaRPr lang="en-US" dirty="0">
              <a:latin typeface="Segoe UI"/>
              <a:cs typeface="Segoe UI"/>
            </a:endParaRPr>
          </a:p>
          <a:p>
            <a:pPr marL="0" marR="0" lvl="0" indent="0" algn="l" defTabSz="914400">
              <a:lnSpc>
                <a:spcPct val="100000"/>
              </a:lnSpc>
              <a:spcBef>
                <a:spcPts val="0"/>
              </a:spcBef>
              <a:spcAft>
                <a:spcPts val="0"/>
              </a:spcAft>
              <a:buClrTx/>
              <a:buSzTx/>
              <a:buFontTx/>
              <a:buNone/>
              <a:tabLst/>
              <a:defRPr/>
            </a:pPr>
            <a:endParaRPr lang="en-US" dirty="0">
              <a:latin typeface="Segoe UI"/>
              <a:cs typeface="Segoe UI"/>
            </a:endParaRPr>
          </a:p>
        </p:txBody>
      </p:sp>
      <p:sp>
        <p:nvSpPr>
          <p:cNvPr id="4" name="Slide Number Placeholder 3"/>
          <p:cNvSpPr>
            <a:spLocks noGrp="1"/>
          </p:cNvSpPr>
          <p:nvPr>
            <p:ph type="sldNum" sz="quarter" idx="5"/>
          </p:nvPr>
        </p:nvSpPr>
        <p:spPr/>
        <p:txBody>
          <a:bodyPr/>
          <a:lstStyle/>
          <a:p>
            <a:fld id="{6ED92FB2-E78A-AB45-86AA-A5EA3F3466C0}" type="slidenum">
              <a:rPr lang="en-US" smtClean="0"/>
              <a:t>4</a:t>
            </a:fld>
            <a:endParaRPr lang="en-US"/>
          </a:p>
        </p:txBody>
      </p:sp>
    </p:spTree>
    <p:extLst>
      <p:ext uri="{BB962C8B-B14F-4D97-AF65-F5344CB8AC3E}">
        <p14:creationId xmlns:p14="http://schemas.microsoft.com/office/powerpoint/2010/main" val="230109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200"/>
              </a:spcBef>
              <a:spcAft>
                <a:spcPts val="0"/>
              </a:spcAft>
              <a:buClrTx/>
              <a:buSzTx/>
              <a:buFontTx/>
              <a:buNone/>
              <a:tabLst/>
              <a:defRPr/>
            </a:pPr>
            <a:r>
              <a:rPr lang="en-US" dirty="0">
                <a:cs typeface="Calibri"/>
              </a:rPr>
              <a:t>Demo Video: 04-01 – Low Code – Power Pages.mp4</a:t>
            </a:r>
          </a:p>
          <a:p>
            <a:pPr>
              <a:lnSpc>
                <a:spcPct val="107000"/>
              </a:lnSpc>
              <a:spcBef>
                <a:spcPts val="200"/>
              </a:spcBef>
            </a:pPr>
            <a:endParaRPr lang="en-US" dirty="0">
              <a:cs typeface="Calibri"/>
            </a:endParaRPr>
          </a:p>
          <a:p>
            <a:pPr>
              <a:lnSpc>
                <a:spcPct val="107000"/>
              </a:lnSpc>
              <a:spcBef>
                <a:spcPts val="200"/>
              </a:spcBef>
            </a:pPr>
            <a:r>
              <a:rPr lang="en-US" dirty="0">
                <a:cs typeface="Calibri"/>
              </a:rPr>
              <a:t>So let's take a look at the demo, and see some of the new and redesigned features for PP, now in preview. </a:t>
            </a:r>
            <a:endParaRPr lang="en-US" dirty="0"/>
          </a:p>
          <a:p>
            <a:pPr>
              <a:lnSpc>
                <a:spcPct val="107000"/>
              </a:lnSpc>
              <a:spcBef>
                <a:spcPts val="200"/>
              </a:spcBef>
            </a:pPr>
            <a:endParaRPr lang="en-US" dirty="0">
              <a:cs typeface="Calibri"/>
            </a:endParaRPr>
          </a:p>
          <a:p>
            <a:pPr marL="342900" indent="-342900">
              <a:lnSpc>
                <a:spcPct val="107000"/>
              </a:lnSpc>
              <a:spcBef>
                <a:spcPts val="200"/>
              </a:spcBef>
              <a:buFont typeface="Symbol,Sans-Serif"/>
              <a:buChar char=""/>
            </a:pPr>
            <a:r>
              <a:rPr lang="en-US" b="1" dirty="0">
                <a:cs typeface="Calibri"/>
              </a:rPr>
              <a:t>Design</a:t>
            </a:r>
            <a:r>
              <a:rPr lang="en-US" b="1" dirty="0"/>
              <a:t> studio</a:t>
            </a:r>
            <a:r>
              <a:rPr lang="en-US" dirty="0"/>
              <a:t>, to build, style and publish your site, </a:t>
            </a:r>
            <a:endParaRPr lang="en-AU" dirty="0">
              <a:cs typeface="Calibri"/>
            </a:endParaRPr>
          </a:p>
          <a:p>
            <a:pPr marL="342900" indent="-342900">
              <a:lnSpc>
                <a:spcPct val="107000"/>
              </a:lnSpc>
              <a:spcBef>
                <a:spcPts val="200"/>
              </a:spcBef>
              <a:buFont typeface="Symbol,Sans-Serif"/>
              <a:buChar char=""/>
            </a:pPr>
            <a:r>
              <a:rPr lang="en-US" b="1" dirty="0"/>
              <a:t>We can design from scratch , or with a template from Templates hub</a:t>
            </a:r>
            <a:r>
              <a:rPr lang="en-US" dirty="0"/>
              <a:t>, where you can get full-featured websites with demo data to create sites that manage scheduling, registration and app submission. </a:t>
            </a:r>
            <a:endParaRPr lang="en-AU" dirty="0">
              <a:cs typeface="Calibri"/>
            </a:endParaRPr>
          </a:p>
          <a:p>
            <a:pPr marL="342900" indent="-342900">
              <a:lnSpc>
                <a:spcPct val="107000"/>
              </a:lnSpc>
              <a:spcBef>
                <a:spcPts val="200"/>
              </a:spcBef>
              <a:buFont typeface="Symbol,Sans-Serif"/>
              <a:buChar char=""/>
            </a:pPr>
            <a:r>
              <a:rPr lang="en-US" b="1" dirty="0"/>
              <a:t>Learn hub</a:t>
            </a:r>
            <a:r>
              <a:rPr lang="en-US" dirty="0"/>
              <a:t>, for tutorials and videos to learn how to build sites, model business data and work with code components. </a:t>
            </a:r>
            <a:endParaRPr lang="en-AU" dirty="0">
              <a:cs typeface="Calibri"/>
            </a:endParaRPr>
          </a:p>
          <a:p>
            <a:pPr marL="342900" indent="-342900">
              <a:lnSpc>
                <a:spcPct val="107000"/>
              </a:lnSpc>
              <a:spcBef>
                <a:spcPts val="200"/>
              </a:spcBef>
              <a:buFont typeface="Symbol,Sans-Serif"/>
              <a:buChar char=""/>
            </a:pPr>
            <a:r>
              <a:rPr lang="en-US" b="1" dirty="0"/>
              <a:t>Pro-Developer tools</a:t>
            </a:r>
            <a:r>
              <a:rPr lang="en-US" dirty="0"/>
              <a:t>, we I mentioned, with integrations with Visual Studio, GitHub and Azure DevOps.</a:t>
            </a:r>
            <a:endParaRPr lang="en-AU" dirty="0"/>
          </a:p>
          <a:p>
            <a:pPr marL="342900" indent="-342900">
              <a:lnSpc>
                <a:spcPct val="107000"/>
              </a:lnSpc>
              <a:spcBef>
                <a:spcPts val="200"/>
              </a:spcBef>
              <a:buFont typeface="Symbol,Sans-Serif"/>
              <a:buChar char=""/>
            </a:pPr>
            <a:r>
              <a:rPr lang="en-US" b="1" dirty="0"/>
              <a:t>Security and Governance tools</a:t>
            </a:r>
            <a:r>
              <a:rPr lang="en-US" dirty="0"/>
              <a:t>,  to secure you website content and data, through role-based access controls and Azure. </a:t>
            </a:r>
            <a:endParaRPr lang="en-AU" dirty="0">
              <a:cs typeface="Calibri"/>
            </a:endParaRPr>
          </a:p>
          <a:p>
            <a:pPr>
              <a:lnSpc>
                <a:spcPct val="107000"/>
              </a:lnSpc>
              <a:spcBef>
                <a:spcPts val="200"/>
              </a:spcBef>
            </a:pPr>
            <a:endParaRPr lang="en-US" dirty="0">
              <a:cs typeface="Calibri"/>
            </a:endParaRPr>
          </a:p>
          <a:p>
            <a:pPr>
              <a:lnSpc>
                <a:spcPct val="107000"/>
              </a:lnSpc>
              <a:spcBef>
                <a:spcPts val="200"/>
              </a:spcBef>
            </a:pPr>
            <a:r>
              <a:rPr lang="en-US" b="1" dirty="0">
                <a:cs typeface="Calibri"/>
              </a:rPr>
              <a:t>Finally we have </a:t>
            </a:r>
          </a:p>
          <a:p>
            <a:pPr marL="342900" indent="-342900">
              <a:lnSpc>
                <a:spcPct val="107000"/>
              </a:lnSpc>
              <a:spcBef>
                <a:spcPts val="200"/>
              </a:spcBef>
              <a:buFont typeface="Symbol,Sans-Serif"/>
              <a:buChar char=""/>
            </a:pPr>
            <a:r>
              <a:rPr lang="en-US" b="1" dirty="0"/>
              <a:t>Microsoft </a:t>
            </a:r>
            <a:r>
              <a:rPr lang="en-US" b="1" dirty="0" err="1"/>
              <a:t>Dataverse</a:t>
            </a:r>
            <a:r>
              <a:rPr lang="en-US" dirty="0"/>
              <a:t>, generally available, is a low code data platform that allows users to securely collect and share business information with site visitors.</a:t>
            </a:r>
            <a:endParaRPr lang="en-AU" dirty="0"/>
          </a:p>
          <a:p>
            <a:endParaRPr lang="en-US" dirty="0"/>
          </a:p>
          <a:p>
            <a:r>
              <a:rPr lang="en-US" dirty="0"/>
              <a:t>As a dev, honestly my </a:t>
            </a:r>
            <a:r>
              <a:rPr lang="en-US" dirty="0" err="1"/>
              <a:t>favourite</a:t>
            </a:r>
            <a:r>
              <a:rPr lang="en-US" dirty="0"/>
              <a:t> thing is deleting code, and having the least code you need to get the results you want without losing flexibility, so I'm keen for Power Pages to handle all that boiler plate website stuff for me!</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92FB2-E78A-AB45-86AA-A5EA3F3466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51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dirty="0"/>
              <a:t>So, onto our second highlight , Power Apps Express Design</a:t>
            </a:r>
            <a:endParaRPr lang="en-US" dirty="0"/>
          </a:p>
          <a:p>
            <a:r>
              <a:rPr lang="en-US" kern="0" dirty="0"/>
              <a:t> </a:t>
            </a:r>
            <a:endParaRPr lang="en-US" dirty="0"/>
          </a:p>
          <a:p>
            <a:r>
              <a:rPr lang="en-US" kern="0" dirty="0"/>
              <a:t>I think this one speaks best for itself</a:t>
            </a:r>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6</a:t>
            </a:fld>
            <a:endParaRPr lang="en-US"/>
          </a:p>
        </p:txBody>
      </p:sp>
    </p:spTree>
    <p:extLst>
      <p:ext uri="{BB962C8B-B14F-4D97-AF65-F5344CB8AC3E}">
        <p14:creationId xmlns:p14="http://schemas.microsoft.com/office/powerpoint/2010/main" val="1715713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200"/>
              </a:spcBef>
            </a:pPr>
            <a:r>
              <a:rPr lang="en-US" dirty="0">
                <a:cs typeface="Calibri"/>
              </a:rPr>
              <a:t>Demo Video: 04-02 – Low Code – Express Design.mp4</a:t>
            </a:r>
          </a:p>
          <a:p>
            <a:pPr>
              <a:lnSpc>
                <a:spcPct val="107000"/>
              </a:lnSpc>
              <a:spcBef>
                <a:spcPts val="200"/>
              </a:spcBef>
            </a:pPr>
            <a:endParaRPr lang="en-US" dirty="0">
              <a:cs typeface="Calibri"/>
            </a:endParaRPr>
          </a:p>
          <a:p>
            <a:pPr>
              <a:lnSpc>
                <a:spcPct val="107000"/>
              </a:lnSpc>
              <a:spcBef>
                <a:spcPts val="200"/>
              </a:spcBef>
            </a:pPr>
            <a:r>
              <a:rPr lang="en-US" dirty="0">
                <a:cs typeface="Calibri"/>
              </a:rPr>
              <a:t>No need to talk over this short video.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92FB2-E78A-AB45-86AA-A5EA3F3466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514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I was super excited when I saw this!</a:t>
            </a:r>
          </a:p>
          <a:p>
            <a:r>
              <a:rPr lang="en-US" dirty="0"/>
              <a:t>I know as developers it's easy to get stuck in a land of code, but in reality …. someone's head, .... piece of paper, ....design files.</a:t>
            </a:r>
            <a:endParaRPr lang="en-US" dirty="0">
              <a:cs typeface="Calibri"/>
            </a:endParaRPr>
          </a:p>
          <a:p>
            <a:endParaRPr lang="en-US">
              <a:cs typeface="Calibri"/>
            </a:endParaRPr>
          </a:p>
          <a:p>
            <a:r>
              <a:rPr lang="en-US" dirty="0"/>
              <a:t>Users simply upload a picture of a hand drawn app, or use a graphic design mockup from Figma, a PDF, PowerPoint,  or even a screenshot of a legacy UI. </a:t>
            </a:r>
            <a:endParaRPr lang="en-US" dirty="0">
              <a:cs typeface="Calibri"/>
            </a:endParaRPr>
          </a:p>
          <a:p>
            <a:r>
              <a:rPr lang="en-US" dirty="0"/>
              <a:t>Power Apps then converts it into a working Power Apps app with a UI and data schema within seconds, which you can then </a:t>
            </a:r>
            <a:r>
              <a:rPr lang="en-US" dirty="0" err="1"/>
              <a:t>customise</a:t>
            </a:r>
            <a:r>
              <a:rPr lang="en-US" dirty="0"/>
              <a:t>!</a:t>
            </a:r>
            <a:endParaRPr lang="en-US" dirty="0">
              <a:cs typeface="Calibri"/>
            </a:endParaRPr>
          </a:p>
          <a:p>
            <a:endParaRPr lang="en-US"/>
          </a:p>
          <a:p>
            <a:r>
              <a:rPr lang="en-US" dirty="0">
                <a:cs typeface="Calibri" panose="020F0502020204030204"/>
              </a:rPr>
              <a:t>This has a huge potential to not only make app development accessible to a whole new range of people, but also just cut down the time for all users they spend setting up the same kind of boiler plate stuff that any app has. </a:t>
            </a:r>
          </a:p>
          <a:p>
            <a:endParaRPr lang="en-US">
              <a:cs typeface="Calibri" panose="020F0502020204030204"/>
            </a:endParaRP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6ED92FB2-E78A-AB45-86AA-A5EA3F3466C0}" type="slidenum">
              <a:rPr lang="en-US" smtClean="0"/>
              <a:t>8</a:t>
            </a:fld>
            <a:endParaRPr lang="en-US"/>
          </a:p>
        </p:txBody>
      </p:sp>
    </p:spTree>
    <p:extLst>
      <p:ext uri="{BB962C8B-B14F-4D97-AF65-F5344CB8AC3E}">
        <p14:creationId xmlns:p14="http://schemas.microsoft.com/office/powerpoint/2010/main" val="3520474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 design capability is now available to all Power Apps makers, and leverages Azure Cognitive Services object detection models. </a:t>
            </a:r>
            <a:endParaRPr lang="en-US" dirty="0">
              <a:cs typeface="Calibri"/>
            </a:endParaRPr>
          </a:p>
          <a:p>
            <a:r>
              <a:rPr lang="en-US" dirty="0" err="1">
                <a:cs typeface="Calibri"/>
              </a:rPr>
              <a:t>Utilising</a:t>
            </a:r>
            <a:r>
              <a:rPr lang="en-US" dirty="0">
                <a:cs typeface="Calibri"/>
              </a:rPr>
              <a:t> azure's custom vision and computer vision tools to bring your vision to life. </a:t>
            </a:r>
          </a:p>
          <a:p>
            <a:endParaRPr lang="en-US"/>
          </a:p>
          <a:p>
            <a:r>
              <a:rPr lang="en-US" dirty="0"/>
              <a:t>We all know that humans are a very visual creatures, so it's amazing to be able to take that vision straight to implementation. </a:t>
            </a:r>
            <a:endParaRPr lang="en-AU" dirty="0"/>
          </a:p>
          <a:p>
            <a:endParaRPr lang="en-AU">
              <a:cs typeface="Calibri"/>
            </a:endParaRPr>
          </a:p>
        </p:txBody>
      </p:sp>
      <p:sp>
        <p:nvSpPr>
          <p:cNvPr id="4" name="Slide Number Placeholder 3"/>
          <p:cNvSpPr>
            <a:spLocks noGrp="1"/>
          </p:cNvSpPr>
          <p:nvPr>
            <p:ph type="sldNum" sz="quarter" idx="5"/>
          </p:nvPr>
        </p:nvSpPr>
        <p:spPr/>
        <p:txBody>
          <a:bodyPr/>
          <a:lstStyle/>
          <a:p>
            <a:fld id="{6ED92FB2-E78A-AB45-86AA-A5EA3F3466C0}" type="slidenum">
              <a:rPr lang="en-US" smtClean="0"/>
              <a:t>9</a:t>
            </a:fld>
            <a:endParaRPr lang="en-US"/>
          </a:p>
        </p:txBody>
      </p:sp>
    </p:spTree>
    <p:extLst>
      <p:ext uri="{BB962C8B-B14F-4D97-AF65-F5344CB8AC3E}">
        <p14:creationId xmlns:p14="http://schemas.microsoft.com/office/powerpoint/2010/main" val="166969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Holding">
    <p:bg>
      <p:bgPr>
        <a:gradFill flip="none" rotWithShape="1">
          <a:gsLst>
            <a:gs pos="0">
              <a:srgbClr val="8661C5">
                <a:alpha val="31796"/>
              </a:srgbClr>
            </a:gs>
            <a:gs pos="75000">
              <a:srgbClr val="8661C5">
                <a:alpha val="0"/>
              </a:srgbClr>
            </a:gs>
          </a:gsLst>
          <a:lin ang="27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8C6BFF-EF8A-6CEE-4F4A-28E10F70E0E1}"/>
              </a:ext>
            </a:extLst>
          </p:cNvPr>
          <p:cNvPicPr>
            <a:picLocks noChangeAspect="1"/>
          </p:cNvPicPr>
          <p:nvPr userDrawn="1"/>
        </p:nvPicPr>
        <p:blipFill rotWithShape="1">
          <a:blip r:embed="rId2"/>
          <a:srcRect r="12979"/>
          <a:stretch/>
        </p:blipFill>
        <p:spPr>
          <a:xfrm>
            <a:off x="5427599" y="0"/>
            <a:ext cx="6764401" cy="6858000"/>
          </a:xfrm>
          <a:prstGeom prst="rect">
            <a:avLst/>
          </a:prstGeom>
        </p:spPr>
      </p:pic>
      <p:pic>
        <p:nvPicPr>
          <p:cNvPr id="10" name="MS logo gray - EMF" descr="Microsoft logo, gray text version">
            <a:extLst>
              <a:ext uri="{FF2B5EF4-FFF2-40B4-BE49-F238E27FC236}">
                <a16:creationId xmlns:a16="http://schemas.microsoft.com/office/drawing/2014/main" id="{AE0B8CC1-3115-E43B-86D7-9DCBE38BB27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14" name="TextBox 13">
            <a:extLst>
              <a:ext uri="{FF2B5EF4-FFF2-40B4-BE49-F238E27FC236}">
                <a16:creationId xmlns:a16="http://schemas.microsoft.com/office/drawing/2014/main" id="{FED72239-414B-F5DF-241F-64A323A5D34B}"/>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2"/>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2"/>
                </a:solidFill>
                <a:latin typeface="Segoe UI Semibold" panose="020B0502040204020203" pitchFamily="34" charset="0"/>
                <a:ea typeface="+mn-ea"/>
                <a:cs typeface="Segoe UI Semibold" panose="020B0502040204020203" pitchFamily="34" charset="0"/>
              </a:rPr>
            </a:br>
            <a:r>
              <a:rPr lang="en-AU" sz="4400" b="1" i="0" kern="1200" dirty="0">
                <a:solidFill>
                  <a:schemeClr val="accent2"/>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2"/>
                </a:solidFill>
                <a:latin typeface="+mn-lt"/>
                <a:ea typeface="+mn-ea"/>
                <a:cs typeface="Segoe UI Semibold" panose="020B0502040204020203" pitchFamily="34" charset="0"/>
              </a:rPr>
              <a:t>10 Things Every</a:t>
            </a:r>
            <a:r>
              <a:rPr lang="en-AU" sz="4400" b="0" i="0" kern="1200" baseline="0" dirty="0">
                <a:solidFill>
                  <a:schemeClr val="accent2"/>
                </a:solidFill>
                <a:latin typeface="+mn-lt"/>
                <a:ea typeface="+mn-ea"/>
                <a:cs typeface="Segoe UI Semibold" panose="020B0502040204020203" pitchFamily="34" charset="0"/>
              </a:rPr>
              <a:t> </a:t>
            </a:r>
            <a:r>
              <a:rPr lang="en-AU" sz="4400" b="0" i="0" kern="1200" dirty="0">
                <a:solidFill>
                  <a:schemeClr val="accent2"/>
                </a:solidFill>
                <a:latin typeface="+mn-lt"/>
                <a:ea typeface="+mn-ea"/>
                <a:cs typeface="Segoe UI Semibold" panose="020B0502040204020203" pitchFamily="34" charset="0"/>
              </a:rPr>
              <a:t>Developer Should Know</a:t>
            </a:r>
          </a:p>
        </p:txBody>
      </p:sp>
    </p:spTree>
    <p:extLst>
      <p:ext uri="{BB962C8B-B14F-4D97-AF65-F5344CB8AC3E}">
        <p14:creationId xmlns:p14="http://schemas.microsoft.com/office/powerpoint/2010/main" val="90317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14"/>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583E4BC-8484-CA68-8A81-BC5BD0A2413C}"/>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8DF7DBBD-4C5B-B043-7914-BF2245F043C1}"/>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5" name="Text Placeholder 12">
            <a:extLst>
              <a:ext uri="{FF2B5EF4-FFF2-40B4-BE49-F238E27FC236}">
                <a16:creationId xmlns:a16="http://schemas.microsoft.com/office/drawing/2014/main" id="{E5AC6D9E-70B7-2E9B-24FF-17D0562BE046}"/>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AA5A4A8-609D-F01E-DADF-DD74C47C08B2}"/>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9117C30-E448-24EA-3CA8-F43B605CCAB3}"/>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ADA7C526-BF1E-A25B-142C-8EE31E328FC7}"/>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4" name="Text Placeholder 12">
            <a:extLst>
              <a:ext uri="{FF2B5EF4-FFF2-40B4-BE49-F238E27FC236}">
                <a16:creationId xmlns:a16="http://schemas.microsoft.com/office/drawing/2014/main" id="{4624C8C5-37C5-C277-D159-EBE940209166}"/>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0" name="Text Placeholder 12">
            <a:extLst>
              <a:ext uri="{FF2B5EF4-FFF2-40B4-BE49-F238E27FC236}">
                <a16:creationId xmlns:a16="http://schemas.microsoft.com/office/drawing/2014/main" id="{CA97CC8F-117F-B205-8542-C2FCDC8A999C}"/>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20582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4" name="Title 1">
            <a:extLst>
              <a:ext uri="{FF2B5EF4-FFF2-40B4-BE49-F238E27FC236}">
                <a16:creationId xmlns:a16="http://schemas.microsoft.com/office/drawing/2014/main" id="{11AEF602-5893-A88C-F254-8408AF99B583}"/>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39218551-1E01-F4CF-BA23-6536561E636D}"/>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07644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905130-A436-B07E-42CB-869567638780}"/>
              </a:ext>
            </a:extLst>
          </p:cNvPr>
          <p:cNvSpPr/>
          <p:nvPr userDrawn="1"/>
        </p:nvSpPr>
        <p:spPr>
          <a:xfrm>
            <a:off x="0" y="0"/>
            <a:ext cx="4821382" cy="6858000"/>
          </a:xfrm>
          <a:prstGeom prst="rect">
            <a:avLst/>
          </a:prstGeom>
          <a:gradFill>
            <a:gsLst>
              <a:gs pos="100000">
                <a:srgbClr val="8661C5">
                  <a:alpha val="31796"/>
                </a:srgbClr>
              </a:gs>
              <a:gs pos="34000">
                <a:srgbClr val="8661C5">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a:p>
        </p:txBody>
      </p:sp>
      <p:sp>
        <p:nvSpPr>
          <p:cNvPr id="2" name="Rectangle 1">
            <a:extLst>
              <a:ext uri="{FF2B5EF4-FFF2-40B4-BE49-F238E27FC236}">
                <a16:creationId xmlns:a16="http://schemas.microsoft.com/office/drawing/2014/main" id="{444A1229-740C-C4B5-1A05-C42FFC2F3ADF}"/>
              </a:ext>
            </a:extLst>
          </p:cNvPr>
          <p:cNvSpPr/>
          <p:nvPr userDrawn="1"/>
        </p:nvSpPr>
        <p:spPr>
          <a:xfrm>
            <a:off x="0" y="0"/>
            <a:ext cx="482138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pic>
        <p:nvPicPr>
          <p:cNvPr id="12" name="Picture 11">
            <a:extLst>
              <a:ext uri="{FF2B5EF4-FFF2-40B4-BE49-F238E27FC236}">
                <a16:creationId xmlns:a16="http://schemas.microsoft.com/office/drawing/2014/main" id="{30139F35-FDC2-1105-FB36-EE65E22705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6523" b="325"/>
          <a:stretch/>
        </p:blipFill>
        <p:spPr>
          <a:xfrm>
            <a:off x="0" y="2692400"/>
            <a:ext cx="4821382" cy="4165600"/>
          </a:xfrm>
          <a:prstGeom prst="rect">
            <a:avLst/>
          </a:prstGeom>
        </p:spPr>
      </p:pic>
    </p:spTree>
    <p:extLst>
      <p:ext uri="{BB962C8B-B14F-4D97-AF65-F5344CB8AC3E}">
        <p14:creationId xmlns:p14="http://schemas.microsoft.com/office/powerpoint/2010/main" val="43227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6934EA-9773-34B9-B4E4-A30A45D8EF55}"/>
              </a:ext>
            </a:extLst>
          </p:cNvPr>
          <p:cNvSpPr/>
          <p:nvPr userDrawn="1"/>
        </p:nvSpPr>
        <p:spPr>
          <a:xfrm>
            <a:off x="0" y="0"/>
            <a:ext cx="4821382" cy="6858000"/>
          </a:xfrm>
          <a:prstGeom prst="rect">
            <a:avLst/>
          </a:prstGeom>
          <a:gradFill>
            <a:gsLst>
              <a:gs pos="100000">
                <a:srgbClr val="8661C5">
                  <a:alpha val="31796"/>
                </a:srgbClr>
              </a:gs>
              <a:gs pos="34000">
                <a:srgbClr val="8661C5">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a:p>
        </p:txBody>
      </p:sp>
      <p:sp>
        <p:nvSpPr>
          <p:cNvPr id="6" name="Rectangle 5">
            <a:extLst>
              <a:ext uri="{FF2B5EF4-FFF2-40B4-BE49-F238E27FC236}">
                <a16:creationId xmlns:a16="http://schemas.microsoft.com/office/drawing/2014/main" id="{8CDFC944-A29E-DF3A-9CF5-CE5D81EF660D}"/>
              </a:ext>
            </a:extLst>
          </p:cNvPr>
          <p:cNvSpPr/>
          <p:nvPr userDrawn="1"/>
        </p:nvSpPr>
        <p:spPr>
          <a:xfrm>
            <a:off x="0" y="0"/>
            <a:ext cx="482138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354217"/>
          </a:xfrm>
        </p:spPr>
        <p:txBody>
          <a:bodyPr anchor="t" anchorCtr="0"/>
          <a:lstStyle>
            <a:lvl1pPr algn="l" defTabSz="914400" rtl="0" eaLnBrk="1" latinLnBrk="0" hangingPunct="1">
              <a:lnSpc>
                <a:spcPct val="100000"/>
              </a:lnSpc>
              <a:spcBef>
                <a:spcPct val="0"/>
              </a:spcBef>
              <a:buNone/>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EF8721F8-F5D6-2C34-CBD9-C09337D11DE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6582"/>
          <a:stretch/>
        </p:blipFill>
        <p:spPr>
          <a:xfrm>
            <a:off x="-1" y="4566192"/>
            <a:ext cx="4821381" cy="2291808"/>
          </a:xfrm>
          <a:prstGeom prst="rect">
            <a:avLst/>
          </a:prstGeom>
        </p:spPr>
      </p:pic>
    </p:spTree>
    <p:extLst>
      <p:ext uri="{BB962C8B-B14F-4D97-AF65-F5344CB8AC3E}">
        <p14:creationId xmlns:p14="http://schemas.microsoft.com/office/powerpoint/2010/main" val="365661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DF8950-0CB6-C9ED-1F36-72295CD7B0A5}"/>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6532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F32D-5708-15C7-E6E3-8A5E3D7087A6}"/>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68105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8661C5">
                <a:alpha val="31796"/>
              </a:srgbClr>
            </a:gs>
            <a:gs pos="0">
              <a:srgbClr val="8661C5">
                <a:alpha val="0"/>
              </a:srgbClr>
            </a:gs>
          </a:gsLst>
          <a:lin ang="27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1"/>
          </a:xfrm>
        </p:spPr>
        <p:txBody>
          <a:bodyPr anchor="t" anchorCtr="0"/>
          <a:lstStyle>
            <a:lvl1pPr marL="228600" indent="-228600">
              <a:defRPr lang="en-US" sz="48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quote</a:t>
            </a:r>
            <a:br>
              <a:rPr lang="en-US"/>
            </a:br>
            <a:r>
              <a:rPr lang="en-US"/>
              <a:t>Click to add quote”</a:t>
            </a:r>
            <a:br>
              <a:rPr lang="en-US"/>
            </a:br>
            <a:endParaRPr lang="en-US"/>
          </a:p>
        </p:txBody>
      </p:sp>
      <p:pic>
        <p:nvPicPr>
          <p:cNvPr id="12" name="Picture 11">
            <a:extLst>
              <a:ext uri="{FF2B5EF4-FFF2-40B4-BE49-F238E27FC236}">
                <a16:creationId xmlns:a16="http://schemas.microsoft.com/office/drawing/2014/main" id="{56B949AA-8CB4-7821-B85B-6131FCF8B511}"/>
              </a:ext>
            </a:extLst>
          </p:cNvPr>
          <p:cNvPicPr>
            <a:picLocks noChangeAspect="1"/>
          </p:cNvPicPr>
          <p:nvPr userDrawn="1"/>
        </p:nvPicPr>
        <p:blipFill>
          <a:blip r:embed="rId2"/>
          <a:srcRect l="10" r="10"/>
          <a:stretch/>
        </p:blipFill>
        <p:spPr>
          <a:xfrm>
            <a:off x="7358211" y="0"/>
            <a:ext cx="4833790" cy="6858000"/>
          </a:xfrm>
          <a:prstGeom prst="rect">
            <a:avLst/>
          </a:prstGeom>
        </p:spPr>
      </p:pic>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Add speaker</a:t>
            </a:r>
          </a:p>
        </p:txBody>
      </p:sp>
    </p:spTree>
    <p:extLst>
      <p:ext uri="{BB962C8B-B14F-4D97-AF65-F5344CB8AC3E}">
        <p14:creationId xmlns:p14="http://schemas.microsoft.com/office/powerpoint/2010/main" val="7075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04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35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Holding">
    <p:bg>
      <p:bgPr>
        <a:gradFill flip="none" rotWithShape="1">
          <a:gsLst>
            <a:gs pos="0">
              <a:srgbClr val="8DC8E8">
                <a:alpha val="57095"/>
              </a:srgbClr>
            </a:gs>
            <a:gs pos="87000">
              <a:srgbClr val="8DC8E8">
                <a:alpha val="0"/>
              </a:srgbClr>
            </a:gs>
          </a:gsLst>
          <a:lin ang="2700000" scaled="1"/>
          <a:tileRect/>
        </a:gradFill>
        <a:effectLst/>
      </p:bgPr>
    </p:bg>
    <p:spTree>
      <p:nvGrpSpPr>
        <p:cNvPr id="1" name=""/>
        <p:cNvGrpSpPr/>
        <p:nvPr/>
      </p:nvGrpSpPr>
      <p:grpSpPr>
        <a:xfrm>
          <a:off x="0" y="0"/>
          <a:ext cx="0" cy="0"/>
          <a:chOff x="0" y="0"/>
          <a:chExt cx="0" cy="0"/>
        </a:xfrm>
      </p:grpSpPr>
      <p:pic>
        <p:nvPicPr>
          <p:cNvPr id="5" name="Picture 4" descr="A close-up of a flower&#10;&#10;Description automatically generated with medium confidence">
            <a:extLst>
              <a:ext uri="{FF2B5EF4-FFF2-40B4-BE49-F238E27FC236}">
                <a16:creationId xmlns:a16="http://schemas.microsoft.com/office/drawing/2014/main" id="{EC240488-65DB-A24B-11BD-B494A586CF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5256" r="1091"/>
          <a:stretch/>
        </p:blipFill>
        <p:spPr>
          <a:xfrm>
            <a:off x="5587999" y="0"/>
            <a:ext cx="6604001" cy="6858000"/>
          </a:xfrm>
          <a:prstGeom prst="rect">
            <a:avLst/>
          </a:prstGeom>
        </p:spPr>
      </p:pic>
      <p:pic>
        <p:nvPicPr>
          <p:cNvPr id="10" name="MS logo gray - EMF" descr="Microsoft logo, gray text version">
            <a:extLst>
              <a:ext uri="{FF2B5EF4-FFF2-40B4-BE49-F238E27FC236}">
                <a16:creationId xmlns:a16="http://schemas.microsoft.com/office/drawing/2014/main" id="{17961DB6-E9B7-C062-48B2-89BEAEEF8C0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9" name="TextBox 8">
            <a:extLst>
              <a:ext uri="{FF2B5EF4-FFF2-40B4-BE49-F238E27FC236}">
                <a16:creationId xmlns:a16="http://schemas.microsoft.com/office/drawing/2014/main" id="{602B6A56-3972-4F6B-1ACF-3BB154B91292}"/>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6"/>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6"/>
                </a:solidFill>
                <a:latin typeface="Segoe UI Semibold" panose="020B0502040204020203" pitchFamily="34" charset="0"/>
                <a:ea typeface="+mn-ea"/>
                <a:cs typeface="Segoe UI Semibold" panose="020B0502040204020203" pitchFamily="34" charset="0"/>
              </a:rPr>
            </a:br>
            <a:r>
              <a:rPr lang="en-AU" sz="4400" b="1" i="0" kern="1200" dirty="0">
                <a:solidFill>
                  <a:schemeClr val="accent6"/>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6"/>
                </a:solidFill>
                <a:latin typeface="+mn-lt"/>
                <a:ea typeface="+mn-ea"/>
                <a:cs typeface="Segoe UI Semibold" panose="020B0502040204020203" pitchFamily="34" charset="0"/>
              </a:rPr>
              <a:t>10 Things Every Developer Should Know</a:t>
            </a:r>
          </a:p>
        </p:txBody>
      </p:sp>
    </p:spTree>
    <p:extLst>
      <p:ext uri="{BB962C8B-B14F-4D97-AF65-F5344CB8AC3E}">
        <p14:creationId xmlns:p14="http://schemas.microsoft.com/office/powerpoint/2010/main" val="180400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9"/>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2861500"/>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1"/>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Presenter role</a:t>
            </a:r>
          </a:p>
        </p:txBody>
      </p:sp>
      <p:pic>
        <p:nvPicPr>
          <p:cNvPr id="12" name="Picture 11">
            <a:extLst>
              <a:ext uri="{FF2B5EF4-FFF2-40B4-BE49-F238E27FC236}">
                <a16:creationId xmlns:a16="http://schemas.microsoft.com/office/drawing/2014/main" id="{4FFEE78E-8FE8-E6BC-C609-68A66FECCB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756434" y="254000"/>
            <a:ext cx="6435565" cy="6604000"/>
          </a:xfrm>
          <a:prstGeom prst="rect">
            <a:avLst/>
          </a:prstGeom>
        </p:spPr>
      </p:pic>
      <p:pic>
        <p:nvPicPr>
          <p:cNvPr id="17" name="MS logo gray - EMF" descr="Microsoft logo, gray text version">
            <a:extLst>
              <a:ext uri="{FF2B5EF4-FFF2-40B4-BE49-F238E27FC236}">
                <a16:creationId xmlns:a16="http://schemas.microsoft.com/office/drawing/2014/main" id="{B3CF2476-C4D6-8D29-0A0B-F78CD5076B7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8" name="TextBox 17">
            <a:extLst>
              <a:ext uri="{FF2B5EF4-FFF2-40B4-BE49-F238E27FC236}">
                <a16:creationId xmlns:a16="http://schemas.microsoft.com/office/drawing/2014/main" id="{1F477350-9B7C-6C1A-A83D-709BB5489FED}"/>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165581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4 2.96296E-6 L 4.16667E-6 2.96296E-6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50"/>
                        <p:tgtEl>
                          <p:spTgt spid="8"/>
                        </p:tgtEl>
                      </p:cBhvr>
                    </p:animEffect>
                  </p:childTnLst>
                </p:cTn>
              </p:par>
            </p:tnLst>
          </p:tmpl>
        </p:tmplLst>
      </p:bldP>
      <p:bldP spid="8" grpId="1" build="p">
        <p:tmplLst>
          <p:tmpl lvl="1">
            <p:tnLst>
              <p:par>
                <p:cTn presetID="63" presetClass="path" presetSubtype="0" decel="100000" fill="hold" nodeType="withEffect">
                  <p:stCondLst>
                    <p:cond delay="250"/>
                  </p:stCondLst>
                  <p:childTnLst>
                    <p:animMotion origin="layout" path="M -0.00834 2.96296E-6 L 4.16667E-6 2.96296E-6 " pathEditMode="relative" rAng="0" ptsTypes="AA">
                      <p:cBhvr>
                        <p:cTn dur="1000" fill="hold"/>
                        <p:tgtEl>
                          <p:spTgt spid="8"/>
                        </p:tgtEl>
                        <p:attrNameLst>
                          <p:attrName>ppt_x</p:attrName>
                          <p:attrName>ppt_y</p:attrName>
                        </p:attrNameLst>
                      </p:cBhvr>
                      <p:rCtr x="417" y="0"/>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3141816"/>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5"/>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baseline="0">
                <a:solidFill>
                  <a:schemeClr val="accent6"/>
                </a:solidFill>
                <a:latin typeface="+mn-lt"/>
                <a:cs typeface="Segoe UI" panose="020B0502040204020203" pitchFamily="34" charset="0"/>
              </a:defRPr>
            </a:lvl1pPr>
          </a:lstStyle>
          <a:p>
            <a:pPr lvl="0"/>
            <a:r>
              <a:rPr lang="en-US"/>
              <a:t>Presenter role</a:t>
            </a:r>
          </a:p>
        </p:txBody>
      </p:sp>
      <p:pic>
        <p:nvPicPr>
          <p:cNvPr id="11" name="Picture 10" descr="A close-up of a flower&#10;&#10;Description automatically generated with medium confidence">
            <a:extLst>
              <a:ext uri="{FF2B5EF4-FFF2-40B4-BE49-F238E27FC236}">
                <a16:creationId xmlns:a16="http://schemas.microsoft.com/office/drawing/2014/main" id="{BE93BD3D-6569-8416-E579-B789467CFA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6417"/>
          <a:stretch/>
        </p:blipFill>
        <p:spPr>
          <a:xfrm>
            <a:off x="8284242" y="0"/>
            <a:ext cx="3907758" cy="6858000"/>
          </a:xfrm>
          <a:prstGeom prst="rect">
            <a:avLst/>
          </a:prstGeom>
        </p:spPr>
      </p:pic>
      <p:pic>
        <p:nvPicPr>
          <p:cNvPr id="18" name="MS logo gray - EMF" descr="Microsoft logo, gray text version">
            <a:extLst>
              <a:ext uri="{FF2B5EF4-FFF2-40B4-BE49-F238E27FC236}">
                <a16:creationId xmlns:a16="http://schemas.microsoft.com/office/drawing/2014/main" id="{987F1096-4127-7D72-5116-8279F2B7AE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9" name="TextBox 18">
            <a:extLst>
              <a:ext uri="{FF2B5EF4-FFF2-40B4-BE49-F238E27FC236}">
                <a16:creationId xmlns:a16="http://schemas.microsoft.com/office/drawing/2014/main" id="{74C119D4-A33C-BE04-1957-F50747468BCA}"/>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15722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0 4.81481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1.04167E-6 3.7037E-7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50"/>
                        <p:tgtEl>
                          <p:spTgt spid="8"/>
                        </p:tgtEl>
                      </p:cBhvr>
                    </p:animEffect>
                  </p:childTnLst>
                </p:cTn>
              </p:par>
            </p:tnLst>
          </p:tmpl>
        </p:tmplLst>
      </p:bldP>
      <p:bldP spid="8" grpId="1" build="p">
        <p:tmplLst>
          <p:tmpl lvl="1">
            <p:tnLst>
              <p:par>
                <p:cTn presetID="63" presetClass="path" presetSubtype="0" decel="100000" fill="hold" nodeType="withEffect">
                  <p:stCondLst>
                    <p:cond delay="250"/>
                  </p:stCondLst>
                  <p:childTnLst>
                    <p:animMotion origin="layout" path="M -0.00833 3.7037E-7 L -1.04167E-6 3.7037E-7 " pathEditMode="relative" rAng="0" ptsTypes="AA">
                      <p:cBhvr>
                        <p:cTn dur="1000" fill="hold"/>
                        <p:tgtEl>
                          <p:spTgt spid="8"/>
                        </p:tgtEl>
                        <p:attrNameLst>
                          <p:attrName>ppt_x</p:attrName>
                          <p:attrName>ppt_y</p:attrName>
                        </p:attrNameLst>
                      </p:cBhvr>
                      <p:rCtr x="417" y="0"/>
                    </p:animMotion>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spc="0" baseline="0" dirty="0">
                <a:solidFill>
                  <a:schemeClr val="accent5"/>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90000"/>
              </a:lnSpc>
              <a:spcBef>
                <a:spcPts val="0"/>
              </a:spcBef>
              <a:buFont typeface="Arial" panose="020B0604020202020204" pitchFamily="34" charset="0"/>
              <a:buNone/>
            </a:pPr>
            <a:r>
              <a:rPr lang="en-US"/>
              <a:t>Image Section Title</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lang="en-US" sz="2400" b="0" i="0" kern="1200" spc="0" dirty="0">
                <a:solidFill>
                  <a:schemeClr val="accent6"/>
                </a:solidFill>
                <a:latin typeface="+mn-lt"/>
                <a:ea typeface="+mn-ea"/>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8" name="Picture 7">
            <a:extLst>
              <a:ext uri="{FF2B5EF4-FFF2-40B4-BE49-F238E27FC236}">
                <a16:creationId xmlns:a16="http://schemas.microsoft.com/office/drawing/2014/main" id="{EBA881C8-0ED2-309A-DCF6-D07A5EC66BC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13205"/>
          <a:stretch/>
        </p:blipFill>
        <p:spPr>
          <a:xfrm>
            <a:off x="10268195" y="0"/>
            <a:ext cx="1923559" cy="2536762"/>
          </a:xfrm>
          <a:prstGeom prst="rect">
            <a:avLst/>
          </a:prstGeom>
        </p:spPr>
      </p:pic>
    </p:spTree>
    <p:extLst>
      <p:ext uri="{BB962C8B-B14F-4D97-AF65-F5344CB8AC3E}">
        <p14:creationId xmlns:p14="http://schemas.microsoft.com/office/powerpoint/2010/main" val="137156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3 -2.96296E-6 L 6.25E-7 -2.96296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3 2.59259E-6 L -4.16667E-7 2.59259E-6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bldP spid="18" grpId="1" bui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8" name="Text Placeholder 7">
            <a:extLst>
              <a:ext uri="{FF2B5EF4-FFF2-40B4-BE49-F238E27FC236}">
                <a16:creationId xmlns:a16="http://schemas.microsoft.com/office/drawing/2014/main" id="{1A978E6D-674A-7F4B-4DEC-CF7A5F245717}"/>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5496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8DC8E8">
                <a:alpha val="57095"/>
              </a:srgbClr>
            </a:gs>
            <a:gs pos="35000">
              <a:srgbClr val="8DC8E8">
                <a:alpha val="0"/>
              </a:srgbClr>
            </a:gs>
          </a:gsLst>
          <a:lin ang="27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AF11E-25A1-5359-EE7A-50A6CB4CA2AD}"/>
              </a:ext>
            </a:extLst>
          </p:cNvPr>
          <p:cNvPicPr>
            <a:picLocks noChangeAspect="1"/>
          </p:cNvPicPr>
          <p:nvPr userDrawn="1"/>
        </p:nvPicPr>
        <p:blipFill rotWithShape="1">
          <a:blip r:embed="rId2"/>
          <a:srcRect l="8885"/>
          <a:stretch/>
        </p:blipFill>
        <p:spPr>
          <a:xfrm>
            <a:off x="7367253" y="0"/>
            <a:ext cx="4824747" cy="6858000"/>
          </a:xfrm>
          <a:prstGeom prst="rect">
            <a:avLst/>
          </a:prstGeom>
        </p:spPr>
      </p:pic>
      <p:sp>
        <p:nvSpPr>
          <p:cNvPr id="7" name="Text Placeholder 7">
            <a:extLst>
              <a:ext uri="{FF2B5EF4-FFF2-40B4-BE49-F238E27FC236}">
                <a16:creationId xmlns:a16="http://schemas.microsoft.com/office/drawing/2014/main" id="{09B207B8-1199-7027-C8FE-517AE896E18A}"/>
              </a:ext>
            </a:extLst>
          </p:cNvPr>
          <p:cNvSpPr>
            <a:spLocks noGrp="1"/>
          </p:cNvSpPr>
          <p:nvPr>
            <p:ph type="body" sz="quarter" idx="14" hasCustomPrompt="1"/>
          </p:nvPr>
        </p:nvSpPr>
        <p:spPr>
          <a:xfrm>
            <a:off x="562641" y="3191934"/>
            <a:ext cx="7666960" cy="830997"/>
          </a:xfrm>
        </p:spPr>
        <p:txBody>
          <a:bodyPr wrap="square" anchor="t">
            <a:spAutoFit/>
          </a:bodyPr>
          <a:lstStyle>
            <a:lvl1pPr marL="0" algn="l" defTabSz="914400" rtl="0" eaLnBrk="1" latinLnBrk="0" hangingPunct="1">
              <a:lnSpc>
                <a:spcPct val="90000"/>
              </a:lnSpc>
              <a:defRPr lang="en-US" sz="6000" b="1" i="0" kern="1200" baseline="0" dirty="0">
                <a:gradFill>
                  <a:gsLst>
                    <a:gs pos="99000">
                      <a:srgbClr val="49C6B1"/>
                    </a:gs>
                    <a:gs pos="0">
                      <a:schemeClr val="accent5"/>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highlight </a:t>
            </a:r>
          </a:p>
        </p:txBody>
      </p:sp>
      <p:sp>
        <p:nvSpPr>
          <p:cNvPr id="8" name="Text Placeholder 7">
            <a:extLst>
              <a:ext uri="{FF2B5EF4-FFF2-40B4-BE49-F238E27FC236}">
                <a16:creationId xmlns:a16="http://schemas.microsoft.com/office/drawing/2014/main" id="{4500A84A-6469-4F80-EB6D-613EBF9F73D7}"/>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6"/>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Tree>
    <p:extLst>
      <p:ext uri="{BB962C8B-B14F-4D97-AF65-F5344CB8AC3E}">
        <p14:creationId xmlns:p14="http://schemas.microsoft.com/office/powerpoint/2010/main" val="201784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5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7">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pic>
        <p:nvPicPr>
          <p:cNvPr id="10" name="Picture 9" descr="A close-up of a flower&#10;&#10;Description automatically generated with medium confidence">
            <a:extLst>
              <a:ext uri="{FF2B5EF4-FFF2-40B4-BE49-F238E27FC236}">
                <a16:creationId xmlns:a16="http://schemas.microsoft.com/office/drawing/2014/main" id="{6923D05C-DE2E-C0E2-3FBA-781EF5E3B56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9166"/>
          <a:stretch/>
        </p:blipFill>
        <p:spPr>
          <a:xfrm>
            <a:off x="9093200" y="0"/>
            <a:ext cx="3098800" cy="6858000"/>
          </a:xfrm>
          <a:prstGeom prst="rect">
            <a:avLst/>
          </a:prstGeom>
        </p:spPr>
      </p:pic>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6"/>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9" name="Title 1">
            <a:extLst>
              <a:ext uri="{FF2B5EF4-FFF2-40B4-BE49-F238E27FC236}">
                <a16:creationId xmlns:a16="http://schemas.microsoft.com/office/drawing/2014/main" id="{588A20CF-937F-889B-8D0E-FFBF6528303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agenda</a:t>
            </a:r>
          </a:p>
        </p:txBody>
      </p:sp>
    </p:spTree>
    <p:extLst>
      <p:ext uri="{BB962C8B-B14F-4D97-AF65-F5344CB8AC3E}">
        <p14:creationId xmlns:p14="http://schemas.microsoft.com/office/powerpoint/2010/main" val="172625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rgbClr val="2A446F"/>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6" name="Text Placeholder 12">
            <a:extLst>
              <a:ext uri="{FF2B5EF4-FFF2-40B4-BE49-F238E27FC236}">
                <a16:creationId xmlns:a16="http://schemas.microsoft.com/office/drawing/2014/main" id="{B668564E-9672-CC9E-6F51-6E4DC0800D53}"/>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3324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chemeClr val="accent6"/>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7" name="Title 1">
            <a:extLst>
              <a:ext uri="{FF2B5EF4-FFF2-40B4-BE49-F238E27FC236}">
                <a16:creationId xmlns:a16="http://schemas.microsoft.com/office/drawing/2014/main" id="{172F87D5-D18D-D0B1-9964-A928580C9F7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9" name="Text Placeholder 12">
            <a:extLst>
              <a:ext uri="{FF2B5EF4-FFF2-40B4-BE49-F238E27FC236}">
                <a16:creationId xmlns:a16="http://schemas.microsoft.com/office/drawing/2014/main" id="{08FF3605-85EE-2B3D-BF79-C29C9AF4AC76}"/>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62112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8" name="Title 1">
            <a:extLst>
              <a:ext uri="{FF2B5EF4-FFF2-40B4-BE49-F238E27FC236}">
                <a16:creationId xmlns:a16="http://schemas.microsoft.com/office/drawing/2014/main" id="{E391FA42-3272-81D0-FE14-3CD7A902ADAA}"/>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9" name="Text Placeholder 12">
            <a:extLst>
              <a:ext uri="{FF2B5EF4-FFF2-40B4-BE49-F238E27FC236}">
                <a16:creationId xmlns:a16="http://schemas.microsoft.com/office/drawing/2014/main" id="{5491DA2D-FFE2-610F-9E23-6336B8761D4D}"/>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62701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1C0E2DB-1114-E4B6-1257-EEC911954ECB}"/>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D3FDA27E-36E8-5D46-C123-91E63F649886}"/>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5" name="Text Placeholder 12">
            <a:extLst>
              <a:ext uri="{FF2B5EF4-FFF2-40B4-BE49-F238E27FC236}">
                <a16:creationId xmlns:a16="http://schemas.microsoft.com/office/drawing/2014/main" id="{211E34C1-0B6D-F750-16B5-971B66A1224D}"/>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297F3AE5-D816-E1F8-D248-DC65B6D249BE}"/>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51E70D22-180B-0C4E-C93F-CCFF86ED79AA}"/>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D38654F6-2683-229E-C340-E38AE5DA9C98}"/>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4" name="Text Placeholder 12">
            <a:extLst>
              <a:ext uri="{FF2B5EF4-FFF2-40B4-BE49-F238E27FC236}">
                <a16:creationId xmlns:a16="http://schemas.microsoft.com/office/drawing/2014/main" id="{DC2C6D3F-B6C4-AEA9-FC9C-B55559D8402F}"/>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2" name="Text Placeholder 12">
            <a:extLst>
              <a:ext uri="{FF2B5EF4-FFF2-40B4-BE49-F238E27FC236}">
                <a16:creationId xmlns:a16="http://schemas.microsoft.com/office/drawing/2014/main" id="{00D41F7B-17AC-CD24-63D0-F3174E9CF486}"/>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05039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2" name="Title 1">
            <a:extLst>
              <a:ext uri="{FF2B5EF4-FFF2-40B4-BE49-F238E27FC236}">
                <a16:creationId xmlns:a16="http://schemas.microsoft.com/office/drawing/2014/main" id="{B67B2A6D-F429-FC29-F8BF-5F12A5A48E3C}"/>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4" name="Text Placeholder 12">
            <a:extLst>
              <a:ext uri="{FF2B5EF4-FFF2-40B4-BE49-F238E27FC236}">
                <a16:creationId xmlns:a16="http://schemas.microsoft.com/office/drawing/2014/main" id="{A573EE61-4B70-5BC7-29FC-3DBB2D6B155E}"/>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150278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dirty="0">
                <a:solidFill>
                  <a:schemeClr val="accent1"/>
                </a:solidFill>
                <a:latin typeface="Segoe UI" panose="020B0502040204020203" pitchFamily="34" charset="0"/>
                <a:ea typeface="+mn-ea"/>
                <a:cs typeface="Segoe UI" panose="020B0502040204020203" pitchFamily="34" charset="0"/>
              </a:defRPr>
            </a:lvl1pPr>
          </a:lstStyle>
          <a:p>
            <a:pPr lvl="0"/>
            <a:r>
              <a:rPr lang="en-US"/>
              <a:t>Image Section Title </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32" name="Picture 31">
            <a:extLst>
              <a:ext uri="{FF2B5EF4-FFF2-40B4-BE49-F238E27FC236}">
                <a16:creationId xmlns:a16="http://schemas.microsoft.com/office/drawing/2014/main" id="{FDDFE6D8-2BBD-1AF6-D3D2-4EB73711F4B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08034" y="0"/>
            <a:ext cx="1881982" cy="3902037"/>
          </a:xfrm>
          <a:prstGeom prst="rect">
            <a:avLst/>
          </a:prstGeom>
        </p:spPr>
      </p:pic>
    </p:spTree>
    <p:extLst>
      <p:ext uri="{BB962C8B-B14F-4D97-AF65-F5344CB8AC3E}">
        <p14:creationId xmlns:p14="http://schemas.microsoft.com/office/powerpoint/2010/main" val="83335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4 2.96296E-6 L 4.16667E-6 2.96296E-6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tmplLst>
          <p:tmpl lvl="1">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50"/>
                        <p:tgtEl>
                          <p:spTgt spid="18"/>
                        </p:tgtEl>
                      </p:cBhvr>
                    </p:animEffect>
                  </p:childTnLst>
                </p:cTn>
              </p:par>
            </p:tnLst>
          </p:tmpl>
        </p:tmplLst>
      </p:bldP>
      <p:bldP spid="18" grpId="1" build="p">
        <p:tmplLst>
          <p:tmpl lvl="1">
            <p:tnLst>
              <p:par>
                <p:cTn presetID="63" presetClass="path" presetSubtype="0" decel="100000" fill="hold" nodeType="withEffect">
                  <p:stCondLst>
                    <p:cond delay="250"/>
                  </p:stCondLst>
                  <p:childTnLst>
                    <p:animMotion origin="layout" path="M -0.00834 2.96296E-6 L 4.16667E-6 2.96296E-6 " pathEditMode="relative" rAng="0" ptsTypes="AA">
                      <p:cBhvr>
                        <p:cTn dur="1000" fill="hold"/>
                        <p:tgtEl>
                          <p:spTgt spid="18"/>
                        </p:tgtEl>
                        <p:attrNameLst>
                          <p:attrName>ppt_x</p:attrName>
                          <p:attrName>ppt_y</p:attrName>
                        </p:attrNameLst>
                      </p:cBhvr>
                      <p:rCtr x="417" y="0"/>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4A1229-740C-C4B5-1A05-C42FFC2F3ADF}"/>
              </a:ext>
            </a:extLst>
          </p:cNvPr>
          <p:cNvSpPr/>
          <p:nvPr userDrawn="1"/>
        </p:nvSpPr>
        <p:spPr>
          <a:xfrm>
            <a:off x="0" y="0"/>
            <a:ext cx="4821382" cy="6858000"/>
          </a:xfrm>
          <a:prstGeom prst="rect">
            <a:avLst/>
          </a:prstGeom>
          <a:gradFill>
            <a:gsLst>
              <a:gs pos="100000">
                <a:srgbClr val="8DC8E8">
                  <a:alpha val="57095"/>
                </a:srgbClr>
              </a:gs>
              <a:gs pos="27000">
                <a:srgbClr val="8DC8E8">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19D419B6-8237-3045-B98E-B66ED3401339}"/>
              </a:ext>
            </a:extLst>
          </p:cNvPr>
          <p:cNvSpPr/>
          <p:nvPr userDrawn="1"/>
        </p:nvSpPr>
        <p:spPr>
          <a:xfrm>
            <a:off x="0" y="0"/>
            <a:ext cx="498281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pic>
        <p:nvPicPr>
          <p:cNvPr id="7" name="Picture 6" descr="A close-up of a flower&#10;&#10;Description automatically generated with medium confidence">
            <a:extLst>
              <a:ext uri="{FF2B5EF4-FFF2-40B4-BE49-F238E27FC236}">
                <a16:creationId xmlns:a16="http://schemas.microsoft.com/office/drawing/2014/main" id="{6DA04955-FB8B-EE95-FA4E-AB49936347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9331"/>
          <a:stretch/>
        </p:blipFill>
        <p:spPr>
          <a:xfrm>
            <a:off x="0" y="2540000"/>
            <a:ext cx="4821382" cy="4317999"/>
          </a:xfrm>
          <a:prstGeom prst="rect">
            <a:avLst/>
          </a:prstGeom>
        </p:spPr>
      </p:pic>
    </p:spTree>
    <p:extLst>
      <p:ext uri="{BB962C8B-B14F-4D97-AF65-F5344CB8AC3E}">
        <p14:creationId xmlns:p14="http://schemas.microsoft.com/office/powerpoint/2010/main" val="213223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DFC944-A29E-DF3A-9CF5-CE5D81EF660D}"/>
              </a:ext>
            </a:extLst>
          </p:cNvPr>
          <p:cNvSpPr/>
          <p:nvPr userDrawn="1"/>
        </p:nvSpPr>
        <p:spPr>
          <a:xfrm>
            <a:off x="0" y="0"/>
            <a:ext cx="4821382" cy="6858000"/>
          </a:xfrm>
          <a:prstGeom prst="rect">
            <a:avLst/>
          </a:prstGeom>
          <a:gradFill>
            <a:gsLst>
              <a:gs pos="100000">
                <a:srgbClr val="8DC8E8">
                  <a:alpha val="57095"/>
                </a:srgbClr>
              </a:gs>
              <a:gs pos="27000">
                <a:srgbClr val="8DC8E8">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354217"/>
          </a:xfrm>
        </p:spPr>
        <p:txBody>
          <a:bodyPr anchor="t" anchorCtr="0"/>
          <a:lstStyle>
            <a:lvl1pPr algn="l" defTabSz="914400" rtl="0" eaLnBrk="1" latinLnBrk="0" hangingPunct="1">
              <a:lnSpc>
                <a:spcPct val="100000"/>
              </a:lnSpc>
              <a:spcBef>
                <a:spcPct val="0"/>
              </a:spcBef>
              <a:buNone/>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descr="A close-up of a flower&#10;&#10;Description automatically generated with medium confidence">
            <a:extLst>
              <a:ext uri="{FF2B5EF4-FFF2-40B4-BE49-F238E27FC236}">
                <a16:creationId xmlns:a16="http://schemas.microsoft.com/office/drawing/2014/main" id="{6C4C12B6-B08F-AD14-101F-92E9AD3A01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0440" r="30460"/>
          <a:stretch/>
        </p:blipFill>
        <p:spPr>
          <a:xfrm>
            <a:off x="0" y="4343400"/>
            <a:ext cx="3352800" cy="2514600"/>
          </a:xfrm>
          <a:prstGeom prst="rect">
            <a:avLst/>
          </a:prstGeom>
        </p:spPr>
      </p:pic>
    </p:spTree>
    <p:extLst>
      <p:ext uri="{BB962C8B-B14F-4D97-AF65-F5344CB8AC3E}">
        <p14:creationId xmlns:p14="http://schemas.microsoft.com/office/powerpoint/2010/main" val="163454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2378704-C7FC-A01A-572A-B73FED9B5F9D}"/>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207564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4C3F-99FD-573B-E687-97E389E6153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85354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8DC8E8">
                <a:alpha val="57095"/>
              </a:srgbClr>
            </a:gs>
            <a:gs pos="35000">
              <a:srgbClr val="8DC8E8">
                <a:alpha val="0"/>
              </a:srgbClr>
            </a:gs>
          </a:gsLst>
          <a:lin ang="2700000" scaled="1"/>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1"/>
          </a:xfrm>
        </p:spPr>
        <p:txBody>
          <a:bodyPr anchor="t" anchorCtr="0"/>
          <a:lstStyle>
            <a:lvl1pPr marL="238125" indent="-238125">
              <a:defRPr lang="en-US" sz="48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quote</a:t>
            </a:r>
            <a:br>
              <a:rPr lang="en-US"/>
            </a:br>
            <a:r>
              <a:rPr lang="en-US"/>
              <a:t>Click to add quote”</a:t>
            </a:r>
          </a:p>
        </p:txBody>
      </p:sp>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6"/>
                </a:solidFill>
                <a:latin typeface="+mn-lt"/>
                <a:cs typeface="Segoe UI" panose="020B0502040204020203" pitchFamily="34" charset="0"/>
              </a:defRPr>
            </a:lvl1pPr>
          </a:lstStyle>
          <a:p>
            <a:pPr lvl="0"/>
            <a:r>
              <a:rPr lang="en-US"/>
              <a:t>Add speaker</a:t>
            </a:r>
          </a:p>
        </p:txBody>
      </p:sp>
      <p:pic>
        <p:nvPicPr>
          <p:cNvPr id="3" name="Picture 2">
            <a:extLst>
              <a:ext uri="{FF2B5EF4-FFF2-40B4-BE49-F238E27FC236}">
                <a16:creationId xmlns:a16="http://schemas.microsoft.com/office/drawing/2014/main" id="{B46AF11E-25A1-5359-EE7A-50A6CB4CA2AD}"/>
              </a:ext>
            </a:extLst>
          </p:cNvPr>
          <p:cNvPicPr>
            <a:picLocks noChangeAspect="1"/>
          </p:cNvPicPr>
          <p:nvPr userDrawn="1"/>
        </p:nvPicPr>
        <p:blipFill rotWithShape="1">
          <a:blip r:embed="rId2"/>
          <a:srcRect l="8885"/>
          <a:stretch/>
        </p:blipFill>
        <p:spPr>
          <a:xfrm>
            <a:off x="7367253" y="0"/>
            <a:ext cx="4824747" cy="6858000"/>
          </a:xfrm>
          <a:prstGeom prst="rect">
            <a:avLst/>
          </a:prstGeom>
        </p:spPr>
      </p:pic>
    </p:spTree>
    <p:extLst>
      <p:ext uri="{BB962C8B-B14F-4D97-AF65-F5344CB8AC3E}">
        <p14:creationId xmlns:p14="http://schemas.microsoft.com/office/powerpoint/2010/main" val="259264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45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13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Holding">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8" name="Picture 7" descr="A picture containing bubble, vector graphics&#10;&#10;Description automatically generated">
            <a:extLst>
              <a:ext uri="{FF2B5EF4-FFF2-40B4-BE49-F238E27FC236}">
                <a16:creationId xmlns:a16="http://schemas.microsoft.com/office/drawing/2014/main" id="{92376D74-2A2F-52CC-AFB5-927AB539D3D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203" b="13598"/>
          <a:stretch/>
        </p:blipFill>
        <p:spPr>
          <a:xfrm rot="16200000">
            <a:off x="5711825" y="377821"/>
            <a:ext cx="6857998" cy="6102351"/>
          </a:xfrm>
          <a:prstGeom prst="rect">
            <a:avLst/>
          </a:prstGeom>
        </p:spPr>
      </p:pic>
      <p:pic>
        <p:nvPicPr>
          <p:cNvPr id="10" name="MS logo gray - EMF" descr="Microsoft logo, gray text version">
            <a:extLst>
              <a:ext uri="{FF2B5EF4-FFF2-40B4-BE49-F238E27FC236}">
                <a16:creationId xmlns:a16="http://schemas.microsoft.com/office/drawing/2014/main" id="{8BC867B4-242B-3DAB-2AA5-023A5087CCA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14" name="TextBox 13">
            <a:extLst>
              <a:ext uri="{FF2B5EF4-FFF2-40B4-BE49-F238E27FC236}">
                <a16:creationId xmlns:a16="http://schemas.microsoft.com/office/drawing/2014/main" id="{2D83A02E-71A8-124F-336A-DDBFF8E88100}"/>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4"/>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4"/>
                </a:solidFill>
                <a:latin typeface="Segoe UI Semibold" panose="020B0502040204020203" pitchFamily="34" charset="0"/>
                <a:ea typeface="+mn-ea"/>
                <a:cs typeface="Segoe UI Semibold" panose="020B0502040204020203" pitchFamily="34" charset="0"/>
              </a:rPr>
            </a:br>
            <a:r>
              <a:rPr lang="en-AU" sz="4400" b="1" i="0" kern="1200" dirty="0">
                <a:solidFill>
                  <a:schemeClr val="accent4"/>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4"/>
                </a:solidFill>
                <a:latin typeface="+mn-lt"/>
                <a:ea typeface="+mn-ea"/>
                <a:cs typeface="Segoe UI Semibold" panose="020B0502040204020203" pitchFamily="34" charset="0"/>
              </a:rPr>
              <a:t>10 Things Every Developer Should Know</a:t>
            </a:r>
          </a:p>
        </p:txBody>
      </p:sp>
    </p:spTree>
    <p:extLst>
      <p:ext uri="{BB962C8B-B14F-4D97-AF65-F5344CB8AC3E}">
        <p14:creationId xmlns:p14="http://schemas.microsoft.com/office/powerpoint/2010/main" val="180726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14"/>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6" name="Picture 5" descr="A picture containing bubble, vector graphics&#10;&#10;Description automatically generated">
            <a:extLst>
              <a:ext uri="{FF2B5EF4-FFF2-40B4-BE49-F238E27FC236}">
                <a16:creationId xmlns:a16="http://schemas.microsoft.com/office/drawing/2014/main" id="{1BEE1875-40E3-59E2-E10E-AFD42F9C3A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413" b="1"/>
          <a:stretch/>
        </p:blipFill>
        <p:spPr>
          <a:xfrm rot="16200000">
            <a:off x="6809127" y="1475121"/>
            <a:ext cx="6857998" cy="3907754"/>
          </a:xfrm>
          <a:prstGeom prst="rect">
            <a:avLst/>
          </a:prstGeom>
        </p:spPr>
      </p:pic>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3141816"/>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3"/>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a:solidFill>
                  <a:schemeClr val="accent4"/>
                </a:solidFill>
                <a:latin typeface="+mn-lt"/>
                <a:cs typeface="Segoe UI" panose="020B0502040204020203" pitchFamily="34" charset="0"/>
              </a:defRPr>
            </a:lvl1pPr>
          </a:lstStyle>
          <a:p>
            <a:pPr lvl="0"/>
            <a:r>
              <a:rPr lang="en-US"/>
              <a:t>Presenter role</a:t>
            </a:r>
          </a:p>
        </p:txBody>
      </p:sp>
      <p:pic>
        <p:nvPicPr>
          <p:cNvPr id="11" name="MS logo gray - EMF" descr="Microsoft logo, gray text version">
            <a:extLst>
              <a:ext uri="{FF2B5EF4-FFF2-40B4-BE49-F238E27FC236}">
                <a16:creationId xmlns:a16="http://schemas.microsoft.com/office/drawing/2014/main" id="{1E36423C-6F45-6EE2-C3C9-C065DD1F236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2" name="TextBox 11">
            <a:extLst>
              <a:ext uri="{FF2B5EF4-FFF2-40B4-BE49-F238E27FC236}">
                <a16:creationId xmlns:a16="http://schemas.microsoft.com/office/drawing/2014/main" id="{FDBC62E7-F89D-84E1-337B-B506E2FE115A}"/>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77605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1.875E-6 4.81481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2.91667E-6 3.7037E-7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50"/>
                        <p:tgtEl>
                          <p:spTgt spid="9"/>
                        </p:tgtEl>
                      </p:cBhvr>
                    </p:animEffect>
                  </p:childTnLst>
                </p:cTn>
              </p:par>
            </p:tnLst>
          </p:tmpl>
        </p:tmplLst>
      </p:bldP>
      <p:bldP spid="9" grpId="1" build="p">
        <p:tmplLst>
          <p:tmpl lvl="1">
            <p:tnLst>
              <p:par>
                <p:cTn presetID="63" presetClass="path" presetSubtype="0" decel="100000" fill="hold" nodeType="withEffect">
                  <p:stCondLst>
                    <p:cond delay="0"/>
                  </p:stCondLst>
                  <p:childTnLst>
                    <p:animMotion origin="layout" path="M -0.00833 4.81481E-6 L -1.875E-6 4.81481E-6 " pathEditMode="relative" rAng="0" ptsTypes="AA">
                      <p:cBhvr>
                        <p:cTn dur="1000" fill="hold"/>
                        <p:tgtEl>
                          <p:spTgt spid="9"/>
                        </p:tgtEl>
                        <p:attrNameLst>
                          <p:attrName>ppt_x</p:attrName>
                          <p:attrName>ppt_y</p:attrName>
                        </p:attrNameLst>
                      </p:cBhvr>
                      <p:rCtr x="417" y="0"/>
                    </p:animMotion>
                  </p:childTnLst>
                </p:cTn>
              </p:par>
            </p:tnLst>
          </p:tmpl>
        </p:tmplLst>
      </p:bldP>
      <p:bldP spid="8" grpId="0" build="p"/>
      <p:bldP spid="8" grpId="1" bui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spc="0" baseline="0" dirty="0">
                <a:solidFill>
                  <a:schemeClr val="accent3"/>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90000"/>
              </a:lnSpc>
              <a:spcBef>
                <a:spcPts val="0"/>
              </a:spcBef>
              <a:buFont typeface="Arial" panose="020B0604020202020204" pitchFamily="34" charset="0"/>
              <a:buNone/>
            </a:pPr>
            <a:r>
              <a:rPr lang="en-US"/>
              <a:t>Image Section Title</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lang="en-US" sz="2400" b="0" i="0" kern="1200" spc="0" dirty="0">
                <a:solidFill>
                  <a:schemeClr val="accent4"/>
                </a:solidFill>
                <a:latin typeface="+mn-lt"/>
                <a:ea typeface="+mn-ea"/>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9" name="Picture 8" descr="Chart, surface chart&#10;&#10;Description automatically generated">
            <a:extLst>
              <a:ext uri="{FF2B5EF4-FFF2-40B4-BE49-F238E27FC236}">
                <a16:creationId xmlns:a16="http://schemas.microsoft.com/office/drawing/2014/main" id="{674509A7-BE57-D955-A895-A8AE4248F8D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653" b="21318"/>
          <a:stretch/>
        </p:blipFill>
        <p:spPr>
          <a:xfrm>
            <a:off x="9512300" y="0"/>
            <a:ext cx="2679700" cy="2301038"/>
          </a:xfrm>
          <a:prstGeom prst="rect">
            <a:avLst/>
          </a:prstGeom>
        </p:spPr>
      </p:pic>
    </p:spTree>
    <p:extLst>
      <p:ext uri="{BB962C8B-B14F-4D97-AF65-F5344CB8AC3E}">
        <p14:creationId xmlns:p14="http://schemas.microsoft.com/office/powerpoint/2010/main" val="35747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1.875E-6 4.81481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2.91667E-6 3.7037E-7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bldP spid="18" grpId="1" bui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7" name="Text Placeholder 7">
            <a:extLst>
              <a:ext uri="{FF2B5EF4-FFF2-40B4-BE49-F238E27FC236}">
                <a16:creationId xmlns:a16="http://schemas.microsoft.com/office/drawing/2014/main" id="{4DDBC056-2629-0000-9208-1332DC21F5ED}"/>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144866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4" name="Text Placeholder 7">
            <a:extLst>
              <a:ext uri="{FF2B5EF4-FFF2-40B4-BE49-F238E27FC236}">
                <a16:creationId xmlns:a16="http://schemas.microsoft.com/office/drawing/2014/main" id="{173FB389-4B86-9C70-56F6-EEA07C36F309}"/>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289871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C73ECC">
                <a:alpha val="34000"/>
                <a:lumMod val="55333"/>
                <a:lumOff val="44667"/>
              </a:srgbClr>
            </a:gs>
            <a:gs pos="0">
              <a:srgbClr val="C73ECC">
                <a:alpha val="0"/>
              </a:srgbClr>
            </a:gs>
          </a:gsLst>
          <a:lin ang="27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174139-138E-0A69-E459-3926FC94217D}"/>
              </a:ext>
            </a:extLst>
          </p:cNvPr>
          <p:cNvPicPr>
            <a:picLocks noChangeAspect="1"/>
          </p:cNvPicPr>
          <p:nvPr userDrawn="1"/>
        </p:nvPicPr>
        <p:blipFill rotWithShape="1">
          <a:blip r:embed="rId2"/>
          <a:srcRect l="3946"/>
          <a:stretch/>
        </p:blipFill>
        <p:spPr>
          <a:xfrm>
            <a:off x="7200900" y="0"/>
            <a:ext cx="4989753" cy="6858000"/>
          </a:xfrm>
          <a:prstGeom prst="rect">
            <a:avLst/>
          </a:prstGeom>
        </p:spPr>
      </p:pic>
      <p:sp>
        <p:nvSpPr>
          <p:cNvPr id="5" name="Text Placeholder 7">
            <a:extLst>
              <a:ext uri="{FF2B5EF4-FFF2-40B4-BE49-F238E27FC236}">
                <a16:creationId xmlns:a16="http://schemas.microsoft.com/office/drawing/2014/main" id="{93249F87-B2F4-6432-D610-C80207001002}"/>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4"/>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
        <p:nvSpPr>
          <p:cNvPr id="6" name="Text Placeholder 7">
            <a:extLst>
              <a:ext uri="{FF2B5EF4-FFF2-40B4-BE49-F238E27FC236}">
                <a16:creationId xmlns:a16="http://schemas.microsoft.com/office/drawing/2014/main" id="{BFEFEFED-2B8C-D28B-CC97-647E201343A3}"/>
              </a:ext>
            </a:extLst>
          </p:cNvPr>
          <p:cNvSpPr>
            <a:spLocks noGrp="1"/>
          </p:cNvSpPr>
          <p:nvPr>
            <p:ph type="body" sz="quarter" idx="14" hasCustomPrompt="1"/>
          </p:nvPr>
        </p:nvSpPr>
        <p:spPr>
          <a:xfrm>
            <a:off x="562641" y="3191934"/>
            <a:ext cx="7666960" cy="830997"/>
          </a:xfrm>
        </p:spPr>
        <p:txBody>
          <a:bodyPr wrap="square" anchor="t">
            <a:spAutoFit/>
          </a:bodyPr>
          <a:lstStyle>
            <a:lvl1pPr marL="0" algn="l" defTabSz="914400" rtl="0" eaLnBrk="1" latinLnBrk="0" hangingPunct="1">
              <a:lnSpc>
                <a:spcPct val="90000"/>
              </a:lnSpc>
              <a:defRPr lang="en-US" sz="6000" b="1" i="0" kern="1200" baseline="0" dirty="0">
                <a:gradFill>
                  <a:gsLst>
                    <a:gs pos="99000">
                      <a:srgbClr val="FF5C39"/>
                    </a:gs>
                    <a:gs pos="0">
                      <a:schemeClr val="accent3"/>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dirty="0"/>
              <a:t>Add highlight </a:t>
            </a:r>
          </a:p>
        </p:txBody>
      </p:sp>
    </p:spTree>
    <p:extLst>
      <p:ext uri="{BB962C8B-B14F-4D97-AF65-F5344CB8AC3E}">
        <p14:creationId xmlns:p14="http://schemas.microsoft.com/office/powerpoint/2010/main" val="326011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5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6">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6" name="Picture 5" descr="A picture containing bubble, vector graphics&#10;&#10;Description automatically generated">
            <a:extLst>
              <a:ext uri="{FF2B5EF4-FFF2-40B4-BE49-F238E27FC236}">
                <a16:creationId xmlns:a16="http://schemas.microsoft.com/office/drawing/2014/main" id="{1BEE1875-40E3-59E2-E10E-AFD42F9C3A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456"/>
          <a:stretch/>
        </p:blipFill>
        <p:spPr>
          <a:xfrm rot="16200000">
            <a:off x="6591304" y="1257298"/>
            <a:ext cx="6857998" cy="4343400"/>
          </a:xfrm>
          <a:prstGeom prst="rect">
            <a:avLst/>
          </a:prstGeom>
        </p:spPr>
      </p:pic>
      <p:sp>
        <p:nvSpPr>
          <p:cNvPr id="11" name="Title 1">
            <a:extLst>
              <a:ext uri="{FF2B5EF4-FFF2-40B4-BE49-F238E27FC236}">
                <a16:creationId xmlns:a16="http://schemas.microsoft.com/office/drawing/2014/main" id="{76CD690C-038E-8C27-F74A-99DF415FCB8B}"/>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agenda title</a:t>
            </a:r>
          </a:p>
        </p:txBody>
      </p:sp>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Tree>
    <p:extLst>
      <p:ext uri="{BB962C8B-B14F-4D97-AF65-F5344CB8AC3E}">
        <p14:creationId xmlns:p14="http://schemas.microsoft.com/office/powerpoint/2010/main" val="16962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6" name="Text Placeholder 12">
            <a:extLst>
              <a:ext uri="{FF2B5EF4-FFF2-40B4-BE49-F238E27FC236}">
                <a16:creationId xmlns:a16="http://schemas.microsoft.com/office/drawing/2014/main" id="{13598393-9DAD-4008-3BA4-81DA267F0478}"/>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51290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1" name="Title 1">
            <a:extLst>
              <a:ext uri="{FF2B5EF4-FFF2-40B4-BE49-F238E27FC236}">
                <a16:creationId xmlns:a16="http://schemas.microsoft.com/office/drawing/2014/main" id="{2343AA46-C7C2-B08E-F310-E34086343F0E}"/>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7" name="Text Placeholder 12">
            <a:extLst>
              <a:ext uri="{FF2B5EF4-FFF2-40B4-BE49-F238E27FC236}">
                <a16:creationId xmlns:a16="http://schemas.microsoft.com/office/drawing/2014/main" id="{6EBA9037-093C-A08E-3770-0C4D0748B3E9}"/>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51270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11" name="Title 1">
            <a:extLst>
              <a:ext uri="{FF2B5EF4-FFF2-40B4-BE49-F238E27FC236}">
                <a16:creationId xmlns:a16="http://schemas.microsoft.com/office/drawing/2014/main" id="{1CAE0512-D4F1-2B77-4092-47BF570F19D8}"/>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8" name="Text Placeholder 12">
            <a:extLst>
              <a:ext uri="{FF2B5EF4-FFF2-40B4-BE49-F238E27FC236}">
                <a16:creationId xmlns:a16="http://schemas.microsoft.com/office/drawing/2014/main" id="{A1113E55-EF15-536C-9636-4F0704C5A3F1}"/>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867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E6BF034F-7723-4248-B1D1-17833C73AEE8}"/>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1" name="Text Placeholder 12">
            <a:extLst>
              <a:ext uri="{FF2B5EF4-FFF2-40B4-BE49-F238E27FC236}">
                <a16:creationId xmlns:a16="http://schemas.microsoft.com/office/drawing/2014/main" id="{87B83810-21E8-E644-945D-2D6F6417862D}"/>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2" name="Title 1">
            <a:extLst>
              <a:ext uri="{FF2B5EF4-FFF2-40B4-BE49-F238E27FC236}">
                <a16:creationId xmlns:a16="http://schemas.microsoft.com/office/drawing/2014/main" id="{476883BA-CABB-5DDF-0FB5-B6580BE57A00}"/>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0" name="Text Placeholder 12">
            <a:extLst>
              <a:ext uri="{FF2B5EF4-FFF2-40B4-BE49-F238E27FC236}">
                <a16:creationId xmlns:a16="http://schemas.microsoft.com/office/drawing/2014/main" id="{75F22C96-E3BE-7643-D8FA-9DE307DAA034}"/>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9593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4" name="Title 1">
            <a:extLst>
              <a:ext uri="{FF2B5EF4-FFF2-40B4-BE49-F238E27FC236}">
                <a16:creationId xmlns:a16="http://schemas.microsoft.com/office/drawing/2014/main" id="{B719840B-7C3E-9F52-8DB5-FA1EC4DB7DBB}"/>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D34063E6-F39B-5138-2673-76F6C5149BD8}"/>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78239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365B97E-2EBE-8587-910F-2B9D33AB9FFD}"/>
              </a:ext>
            </a:extLst>
          </p:cNvPr>
          <p:cNvSpPr/>
          <p:nvPr userDrawn="1"/>
        </p:nvSpPr>
        <p:spPr>
          <a:xfrm>
            <a:off x="0" y="0"/>
            <a:ext cx="4821382" cy="6858000"/>
          </a:xfrm>
          <a:prstGeom prst="rect">
            <a:avLst/>
          </a:prstGeom>
          <a:gradFill>
            <a:gsLst>
              <a:gs pos="100000">
                <a:srgbClr val="C73ECC">
                  <a:alpha val="24757"/>
                </a:srgbClr>
              </a:gs>
              <a:gs pos="0">
                <a:srgbClr val="C73ECC">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19D419B6-8237-3045-B98E-B66ED3401339}"/>
              </a:ext>
            </a:extLst>
          </p:cNvPr>
          <p:cNvSpPr/>
          <p:nvPr userDrawn="1"/>
        </p:nvSpPr>
        <p:spPr>
          <a:xfrm>
            <a:off x="0" y="0"/>
            <a:ext cx="498281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0F6E1A0-50A7-0F69-A299-4C2F5919842D}"/>
              </a:ext>
            </a:extLst>
          </p:cNvPr>
          <p:cNvPicPr>
            <a:picLocks noChangeAspect="1"/>
          </p:cNvPicPr>
          <p:nvPr userDrawn="1"/>
        </p:nvPicPr>
        <p:blipFill>
          <a:blip r:embed="rId2"/>
          <a:srcRect t="14000" b="14000"/>
          <a:stretch/>
        </p:blipFill>
        <p:spPr>
          <a:xfrm rot="5400000" flipH="1">
            <a:off x="-430481" y="1606137"/>
            <a:ext cx="5682343" cy="4821382"/>
          </a:xfrm>
          <a:prstGeom prst="rect">
            <a:avLst/>
          </a:prstGeom>
          <a:noFill/>
        </p:spPr>
      </p:pic>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190502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FB48DC-A5E3-BB41-D540-E1CF1D4737BF}"/>
              </a:ext>
            </a:extLst>
          </p:cNvPr>
          <p:cNvSpPr/>
          <p:nvPr userDrawn="1"/>
        </p:nvSpPr>
        <p:spPr>
          <a:xfrm>
            <a:off x="0" y="0"/>
            <a:ext cx="4821382" cy="6858000"/>
          </a:xfrm>
          <a:prstGeom prst="rect">
            <a:avLst/>
          </a:prstGeom>
          <a:gradFill>
            <a:gsLst>
              <a:gs pos="100000">
                <a:srgbClr val="C73ECC">
                  <a:alpha val="24757"/>
                </a:srgbClr>
              </a:gs>
              <a:gs pos="0">
                <a:srgbClr val="C73ECC">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descr="A picture containing bubble, vector graphics&#10;&#10;Description automatically generated">
            <a:extLst>
              <a:ext uri="{FF2B5EF4-FFF2-40B4-BE49-F238E27FC236}">
                <a16:creationId xmlns:a16="http://schemas.microsoft.com/office/drawing/2014/main" id="{F238539F-A0DB-0487-8734-F053A39265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5000"/>
          <a:stretch/>
        </p:blipFill>
        <p:spPr>
          <a:xfrm rot="5400000" flipH="1">
            <a:off x="867641" y="2904259"/>
            <a:ext cx="3086100" cy="4821382"/>
          </a:xfrm>
          <a:prstGeom prst="rect">
            <a:avLst/>
          </a:prstGeom>
          <a:noFill/>
        </p:spPr>
      </p:pic>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268710"/>
          </a:xfrm>
        </p:spPr>
        <p:txBody>
          <a:bodyPr anchor="t" anchorCtr="0"/>
          <a:lstStyle>
            <a:lvl1pPr>
              <a:defRPr sz="4400" b="0" i="0">
                <a:gradFill>
                  <a:gsLst>
                    <a:gs pos="0">
                      <a:srgbClr val="FF5C39"/>
                    </a:gs>
                    <a:gs pos="10000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111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8661C5">
                <a:alpha val="31796"/>
              </a:srgbClr>
            </a:gs>
            <a:gs pos="0">
              <a:srgbClr val="8661C5">
                <a:alpha val="0"/>
              </a:srgbClr>
            </a:gs>
          </a:gsLst>
          <a:lin ang="270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6B949AA-8CB4-7821-B85B-6131FCF8B511}"/>
              </a:ext>
            </a:extLst>
          </p:cNvPr>
          <p:cNvPicPr>
            <a:picLocks noChangeAspect="1"/>
          </p:cNvPicPr>
          <p:nvPr userDrawn="1"/>
        </p:nvPicPr>
        <p:blipFill>
          <a:blip r:embed="rId2"/>
          <a:srcRect l="10" r="10"/>
          <a:stretch/>
        </p:blipFill>
        <p:spPr>
          <a:xfrm>
            <a:off x="7358211" y="0"/>
            <a:ext cx="4833790" cy="6858000"/>
          </a:xfrm>
          <a:prstGeom prst="rect">
            <a:avLst/>
          </a:prstGeom>
        </p:spPr>
      </p:pic>
      <p:sp>
        <p:nvSpPr>
          <p:cNvPr id="5" name="Text Placeholder 7">
            <a:extLst>
              <a:ext uri="{FF2B5EF4-FFF2-40B4-BE49-F238E27FC236}">
                <a16:creationId xmlns:a16="http://schemas.microsoft.com/office/drawing/2014/main" id="{BE051FE5-C393-E87C-32CA-8C3BCF0DFFBE}"/>
              </a:ext>
            </a:extLst>
          </p:cNvPr>
          <p:cNvSpPr>
            <a:spLocks noGrp="1"/>
          </p:cNvSpPr>
          <p:nvPr>
            <p:ph type="body" sz="quarter" idx="14" hasCustomPrompt="1"/>
          </p:nvPr>
        </p:nvSpPr>
        <p:spPr>
          <a:xfrm>
            <a:off x="562640" y="3191934"/>
            <a:ext cx="8327359" cy="830997"/>
          </a:xfrm>
        </p:spPr>
        <p:txBody>
          <a:bodyPr wrap="square" anchor="t">
            <a:spAutoFit/>
          </a:bodyPr>
          <a:lstStyle>
            <a:lvl1pPr marL="0" algn="l" defTabSz="914400" rtl="0" eaLnBrk="1" latinLnBrk="0" hangingPunct="1">
              <a:lnSpc>
                <a:spcPct val="90000"/>
              </a:lnSpc>
              <a:defRPr lang="en-US" sz="6000" b="1" i="0" kern="1200" baseline="0" dirty="0">
                <a:gradFill>
                  <a:gsLst>
                    <a:gs pos="100000">
                      <a:schemeClr val="accent3"/>
                    </a:gs>
                    <a:gs pos="0">
                      <a:srgbClr val="8661C5"/>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highlight </a:t>
            </a:r>
          </a:p>
        </p:txBody>
      </p:sp>
      <p:sp>
        <p:nvSpPr>
          <p:cNvPr id="6" name="Text Placeholder 7">
            <a:extLst>
              <a:ext uri="{FF2B5EF4-FFF2-40B4-BE49-F238E27FC236}">
                <a16:creationId xmlns:a16="http://schemas.microsoft.com/office/drawing/2014/main" id="{09EEDCAB-19E9-E491-990B-8B9E1F80C95A}"/>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2"/>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Tree>
    <p:extLst>
      <p:ext uri="{BB962C8B-B14F-4D97-AF65-F5344CB8AC3E}">
        <p14:creationId xmlns:p14="http://schemas.microsoft.com/office/powerpoint/2010/main" val="35539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50"/>
                                        <p:tgtEl>
                                          <p:spTgt spid="5">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5">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89B644-7806-CAE9-8067-6E53807984AD}"/>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380018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C73ECC">
                <a:alpha val="34000"/>
                <a:lumMod val="55333"/>
                <a:lumOff val="44667"/>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430D-36F5-97CD-3898-1D67853D0C33}"/>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222774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C73ECC">
                <a:alpha val="34000"/>
                <a:lumMod val="55333"/>
                <a:lumOff val="44667"/>
              </a:srgbClr>
            </a:gs>
            <a:gs pos="0">
              <a:srgbClr val="C73ECC">
                <a:alpha val="0"/>
              </a:srgbClr>
            </a:gs>
          </a:gsLst>
          <a:lin ang="2700000" scaled="0"/>
        </a:gradFill>
        <a:effectLst/>
      </p:bgPr>
    </p:bg>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4"/>
                </a:solidFill>
                <a:latin typeface="+mn-lt"/>
                <a:cs typeface="Segoe UI" panose="020B0502040204020203" pitchFamily="34" charset="0"/>
              </a:defRPr>
            </a:lvl1pPr>
          </a:lstStyle>
          <a:p>
            <a:pPr lvl="0"/>
            <a:r>
              <a:rPr lang="en-US"/>
              <a:t>Add speaker</a:t>
            </a:r>
          </a:p>
        </p:txBody>
      </p:sp>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0"/>
          </a:xfrm>
        </p:spPr>
        <p:txBody>
          <a:bodyPr anchor="t" anchorCtr="0"/>
          <a:lstStyle>
            <a:lvl1pPr marL="228600" indent="-228600">
              <a:defRPr lang="en-US" sz="4800" b="0" i="0" kern="1200" spc="-50" baseline="0" dirty="0">
                <a:gradFill>
                  <a:gsLst>
                    <a:gs pos="0">
                      <a:srgbClr val="FF5C39"/>
                    </a:gs>
                    <a:gs pos="100000">
                      <a:srgbClr val="C73ECC"/>
                    </a:gs>
                  </a:gsLst>
                  <a:lin ang="2700000" scaled="0"/>
                </a:gradFill>
                <a:latin typeface="Segoe UI Semilight" panose="020B0402040204020203" pitchFamily="34" charset="0"/>
                <a:ea typeface="+mj-ea"/>
                <a:cs typeface="Segoe UI Semilight" panose="020B0402040204020203" pitchFamily="34" charset="0"/>
              </a:defRPr>
            </a:lvl1pPr>
          </a:lstStyle>
          <a:p>
            <a:r>
              <a:rPr lang="en-US"/>
              <a:t>“Click to add quote</a:t>
            </a:r>
            <a:br>
              <a:rPr lang="en-US"/>
            </a:br>
            <a:r>
              <a:rPr lang="en-US"/>
              <a:t>Click to add quote”</a:t>
            </a:r>
          </a:p>
        </p:txBody>
      </p:sp>
      <p:pic>
        <p:nvPicPr>
          <p:cNvPr id="4" name="Picture 3">
            <a:extLst>
              <a:ext uri="{FF2B5EF4-FFF2-40B4-BE49-F238E27FC236}">
                <a16:creationId xmlns:a16="http://schemas.microsoft.com/office/drawing/2014/main" id="{D9174139-138E-0A69-E459-3926FC94217D}"/>
              </a:ext>
            </a:extLst>
          </p:cNvPr>
          <p:cNvPicPr>
            <a:picLocks noChangeAspect="1"/>
          </p:cNvPicPr>
          <p:nvPr userDrawn="1"/>
        </p:nvPicPr>
        <p:blipFill rotWithShape="1">
          <a:blip r:embed="rId2"/>
          <a:srcRect l="3946"/>
          <a:stretch/>
        </p:blipFill>
        <p:spPr>
          <a:xfrm>
            <a:off x="7200900" y="0"/>
            <a:ext cx="4989753" cy="6858000"/>
          </a:xfrm>
          <a:prstGeom prst="rect">
            <a:avLst/>
          </a:prstGeom>
        </p:spPr>
      </p:pic>
    </p:spTree>
    <p:extLst>
      <p:ext uri="{BB962C8B-B14F-4D97-AF65-F5344CB8AC3E}">
        <p14:creationId xmlns:p14="http://schemas.microsoft.com/office/powerpoint/2010/main" val="71663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29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C73ECC">
                <a:alpha val="34000"/>
                <a:lumMod val="55333"/>
                <a:lumOff val="44667"/>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6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2"/>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1" name="Title 1">
            <a:extLst>
              <a:ext uri="{FF2B5EF4-FFF2-40B4-BE49-F238E27FC236}">
                <a16:creationId xmlns:a16="http://schemas.microsoft.com/office/drawing/2014/main" id="{26942D8E-2548-51FD-64F7-B34364FE0D0E}"/>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agenda </a:t>
            </a:r>
          </a:p>
        </p:txBody>
      </p:sp>
      <p:pic>
        <p:nvPicPr>
          <p:cNvPr id="12" name="Picture 11">
            <a:extLst>
              <a:ext uri="{FF2B5EF4-FFF2-40B4-BE49-F238E27FC236}">
                <a16:creationId xmlns:a16="http://schemas.microsoft.com/office/drawing/2014/main" id="{D38513AB-D15F-94FE-D264-1869EEE9A7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3406"/>
          <a:stretch/>
        </p:blipFill>
        <p:spPr>
          <a:xfrm flipH="1">
            <a:off x="5537200" y="1384300"/>
            <a:ext cx="6654800" cy="5473700"/>
          </a:xfrm>
          <a:prstGeom prst="rect">
            <a:avLst/>
          </a:prstGeom>
        </p:spPr>
      </p:pic>
    </p:spTree>
    <p:extLst>
      <p:ext uri="{BB962C8B-B14F-4D97-AF65-F5344CB8AC3E}">
        <p14:creationId xmlns:p14="http://schemas.microsoft.com/office/powerpoint/2010/main" val="296038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chemeClr val="accent2"/>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5" name="Text Placeholder 12">
            <a:extLst>
              <a:ext uri="{FF2B5EF4-FFF2-40B4-BE49-F238E27FC236}">
                <a16:creationId xmlns:a16="http://schemas.microsoft.com/office/drawing/2014/main" id="{6E326A0D-E121-4F41-89F0-554353963A2C}"/>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113730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rgbClr val="463668"/>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7" name="Text Placeholder 12">
            <a:extLst>
              <a:ext uri="{FF2B5EF4-FFF2-40B4-BE49-F238E27FC236}">
                <a16:creationId xmlns:a16="http://schemas.microsoft.com/office/drawing/2014/main" id="{90B270BA-A006-BCAA-1AE8-1DBB7080F949}"/>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403507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9" name="Title 1">
            <a:extLst>
              <a:ext uri="{FF2B5EF4-FFF2-40B4-BE49-F238E27FC236}">
                <a16:creationId xmlns:a16="http://schemas.microsoft.com/office/drawing/2014/main" id="{411B0DAA-4F33-7F46-3D48-B893ED6391C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8" name="Text Placeholder 12">
            <a:extLst>
              <a:ext uri="{FF2B5EF4-FFF2-40B4-BE49-F238E27FC236}">
                <a16:creationId xmlns:a16="http://schemas.microsoft.com/office/drawing/2014/main" id="{407FD632-9643-B5F0-C5F6-D548C9AE54C2}"/>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93767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US"/>
              <a:t>Click to edit Master title style</a:t>
            </a:r>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2748882493"/>
      </p:ext>
    </p:extLst>
  </p:cSld>
  <p:clrMap bg1="lt1" tx1="dk1" bg2="lt2" tx2="dk2" accent1="accent1" accent2="accent2" accent3="accent3" accent4="accent4" accent5="accent5" accent6="accent6" hlink="hlink" folHlink="folHlink"/>
  <p:sldLayoutIdLst>
    <p:sldLayoutId id="2147484026" r:id="rId1"/>
    <p:sldLayoutId id="2147483996" r:id="rId2"/>
    <p:sldLayoutId id="2147484009" r:id="rId3"/>
    <p:sldLayoutId id="2147484012" r:id="rId4"/>
    <p:sldLayoutId id="2147484023" r:id="rId5"/>
    <p:sldLayoutId id="2147483997" r:id="rId6"/>
    <p:sldLayoutId id="2147483998" r:id="rId7"/>
    <p:sldLayoutId id="2147484000" r:id="rId8"/>
    <p:sldLayoutId id="2147484001" r:id="rId9"/>
    <p:sldLayoutId id="2147484002" r:id="rId10"/>
    <p:sldLayoutId id="2147484003" r:id="rId11"/>
    <p:sldLayoutId id="2147484004" r:id="rId12"/>
    <p:sldLayoutId id="2147484005" r:id="rId13"/>
    <p:sldLayoutId id="2147483999" r:id="rId14"/>
    <p:sldLayoutId id="2147484020" r:id="rId15"/>
    <p:sldLayoutId id="2147484015" r:id="rId16"/>
    <p:sldLayoutId id="2147484006" r:id="rId17"/>
    <p:sldLayoutId id="214748400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2697480825"/>
      </p:ext>
    </p:extLst>
  </p:cSld>
  <p:clrMap bg1="lt1" tx1="dk1" bg2="lt2" tx2="dk2" accent1="accent1" accent2="accent2" accent3="accent3" accent4="accent4" accent5="accent5" accent6="accent6" hlink="hlink" folHlink="folHlink"/>
  <p:sldLayoutIdLst>
    <p:sldLayoutId id="2147484027" r:id="rId1"/>
    <p:sldLayoutId id="2147483993" r:id="rId2"/>
    <p:sldLayoutId id="2147484018" r:id="rId3"/>
    <p:sldLayoutId id="2147484013" r:id="rId4"/>
    <p:sldLayoutId id="2147484024" r:id="rId5"/>
    <p:sldLayoutId id="2147483980" r:id="rId6"/>
    <p:sldLayoutId id="2147483981" r:id="rId7"/>
    <p:sldLayoutId id="2147483983" r:id="rId8"/>
    <p:sldLayoutId id="2147483984" r:id="rId9"/>
    <p:sldLayoutId id="2147483985" r:id="rId10"/>
    <p:sldLayoutId id="2147483986" r:id="rId11"/>
    <p:sldLayoutId id="2147483987" r:id="rId12"/>
    <p:sldLayoutId id="2147483988" r:id="rId13"/>
    <p:sldLayoutId id="2147483982" r:id="rId14"/>
    <p:sldLayoutId id="2147484021" r:id="rId15"/>
    <p:sldLayoutId id="2147484016" r:id="rId16"/>
    <p:sldLayoutId id="2147483989" r:id="rId17"/>
    <p:sldLayoutId id="21474839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3312984734"/>
      </p:ext>
    </p:extLst>
  </p:cSld>
  <p:clrMap bg1="lt1" tx1="dk1" bg2="lt2" tx2="dk2" accent1="accent1" accent2="accent2" accent3="accent3" accent4="accent4" accent5="accent5" accent6="accent6" hlink="hlink" folHlink="folHlink"/>
  <p:sldLayoutIdLst>
    <p:sldLayoutId id="2147484028" r:id="rId1"/>
    <p:sldLayoutId id="2147483974" r:id="rId2"/>
    <p:sldLayoutId id="2147484019" r:id="rId3"/>
    <p:sldLayoutId id="2147484014" r:id="rId4"/>
    <p:sldLayoutId id="2147484025" r:id="rId5"/>
    <p:sldLayoutId id="2147483975" r:id="rId6"/>
    <p:sldLayoutId id="2147483817" r:id="rId7"/>
    <p:sldLayoutId id="2147483818" r:id="rId8"/>
    <p:sldLayoutId id="2147483819" r:id="rId9"/>
    <p:sldLayoutId id="2147483820" r:id="rId10"/>
    <p:sldLayoutId id="2147483821" r:id="rId11"/>
    <p:sldLayoutId id="2147483823" r:id="rId12"/>
    <p:sldLayoutId id="2147483976" r:id="rId13"/>
    <p:sldLayoutId id="2147483972" r:id="rId14"/>
    <p:sldLayoutId id="2147484022" r:id="rId15"/>
    <p:sldLayoutId id="2147484017" r:id="rId16"/>
    <p:sldLayoutId id="2147483846" r:id="rId17"/>
    <p:sldLayoutId id="214748397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51.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CF0E5C-0EEB-FA4B-7DD0-ED4DD659AFD8}"/>
              </a:ext>
            </a:extLst>
          </p:cNvPr>
          <p:cNvSpPr>
            <a:spLocks noGrp="1"/>
          </p:cNvSpPr>
          <p:nvPr>
            <p:ph type="body" sz="quarter" idx="4294967295"/>
          </p:nvPr>
        </p:nvSpPr>
        <p:spPr>
          <a:xfrm>
            <a:off x="609600" y="4530725"/>
            <a:ext cx="6502400" cy="307777"/>
          </a:xfrm>
        </p:spPr>
        <p:txBody>
          <a:bodyPr/>
          <a:lstStyle/>
          <a:p>
            <a:r>
              <a:rPr lang="en-AU" dirty="0">
                <a:solidFill>
                  <a:schemeClr val="accent4"/>
                </a:solidFill>
              </a:rPr>
              <a:t>Innovate with collaborative apps and low code</a:t>
            </a:r>
          </a:p>
        </p:txBody>
      </p:sp>
    </p:spTree>
    <p:extLst>
      <p:ext uri="{BB962C8B-B14F-4D97-AF65-F5344CB8AC3E}">
        <p14:creationId xmlns:p14="http://schemas.microsoft.com/office/powerpoint/2010/main" val="245250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97154-B914-AADE-5881-2C24441C3DB8}"/>
              </a:ext>
            </a:extLst>
          </p:cNvPr>
          <p:cNvSpPr>
            <a:spLocks noGrp="1"/>
          </p:cNvSpPr>
          <p:nvPr>
            <p:ph type="body" sz="quarter" idx="16"/>
          </p:nvPr>
        </p:nvSpPr>
        <p:spPr>
          <a:xfrm>
            <a:off x="562641" y="2310019"/>
            <a:ext cx="4525938" cy="369332"/>
          </a:xfrm>
        </p:spPr>
        <p:txBody>
          <a:bodyPr/>
          <a:lstStyle/>
          <a:p>
            <a:r>
              <a:rPr lang="en-AU" dirty="0"/>
              <a:t>HIGHLIGHT </a:t>
            </a:r>
            <a:r>
              <a:rPr lang="en-AU"/>
              <a:t>3</a:t>
            </a:r>
            <a:endParaRPr lang="en-AU" dirty="0"/>
          </a:p>
        </p:txBody>
      </p:sp>
      <p:sp>
        <p:nvSpPr>
          <p:cNvPr id="3" name="Text Placeholder 2">
            <a:extLst>
              <a:ext uri="{FF2B5EF4-FFF2-40B4-BE49-F238E27FC236}">
                <a16:creationId xmlns:a16="http://schemas.microsoft.com/office/drawing/2014/main" id="{41650459-5340-C7F4-3110-E6C7F1DA1D8C}"/>
              </a:ext>
            </a:extLst>
          </p:cNvPr>
          <p:cNvSpPr>
            <a:spLocks noGrp="1"/>
          </p:cNvSpPr>
          <p:nvPr>
            <p:ph type="body" sz="quarter" idx="14"/>
          </p:nvPr>
        </p:nvSpPr>
        <p:spPr>
          <a:xfrm>
            <a:off x="562641" y="3191934"/>
            <a:ext cx="7666960" cy="1661993"/>
          </a:xfrm>
        </p:spPr>
        <p:txBody>
          <a:bodyPr/>
          <a:lstStyle/>
          <a:p>
            <a:r>
              <a:rPr lang="en-AU" dirty="0"/>
              <a:t>Power Automate</a:t>
            </a:r>
            <a:br>
              <a:rPr lang="en-AU" dirty="0"/>
            </a:br>
            <a:r>
              <a:rPr lang="en-AU" dirty="0"/>
              <a:t>hosted RPA bots</a:t>
            </a:r>
          </a:p>
        </p:txBody>
      </p:sp>
      <p:sp>
        <p:nvSpPr>
          <p:cNvPr id="6" name="TextBox 5">
            <a:extLst>
              <a:ext uri="{FF2B5EF4-FFF2-40B4-BE49-F238E27FC236}">
                <a16:creationId xmlns:a16="http://schemas.microsoft.com/office/drawing/2014/main" id="{935C6C2C-128C-45E1-4B56-91DF661BD82F}"/>
              </a:ext>
            </a:extLst>
          </p:cNvPr>
          <p:cNvSpPr txBox="1"/>
          <p:nvPr/>
        </p:nvSpPr>
        <p:spPr>
          <a:xfrm>
            <a:off x="562641" y="5089511"/>
            <a:ext cx="780855" cy="276999"/>
          </a:xfrm>
          <a:prstGeom prst="rect">
            <a:avLst/>
          </a:prstGeom>
          <a:noFill/>
        </p:spPr>
        <p:txBody>
          <a:bodyPr wrap="square" lIns="0" tIns="0" rIns="0" bIns="0" rtlCol="0">
            <a:spAutoFit/>
          </a:bodyPr>
          <a:lstStyle>
            <a:defPPr>
              <a:defRPr lang="en-US"/>
            </a:defPPr>
            <a:lvl1pPr>
              <a:defRPr>
                <a:solidFill>
                  <a:schemeClr val="accent4"/>
                </a:solidFill>
              </a:defRPr>
            </a:lvl1pPr>
          </a:lstStyle>
          <a:p>
            <a:r>
              <a:rPr lang="en-AU" dirty="0"/>
              <a:t>Preview</a:t>
            </a:r>
          </a:p>
        </p:txBody>
      </p:sp>
    </p:spTree>
    <p:extLst>
      <p:ext uri="{BB962C8B-B14F-4D97-AF65-F5344CB8AC3E}">
        <p14:creationId xmlns:p14="http://schemas.microsoft.com/office/powerpoint/2010/main" val="362032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CF0E5C-0EEB-FA4B-7DD0-ED4DD659AFD8}"/>
              </a:ext>
            </a:extLst>
          </p:cNvPr>
          <p:cNvSpPr>
            <a:spLocks noGrp="1"/>
          </p:cNvSpPr>
          <p:nvPr>
            <p:ph type="body" sz="quarter" idx="4294967295"/>
          </p:nvPr>
        </p:nvSpPr>
        <p:spPr>
          <a:xfrm>
            <a:off x="609600" y="4530725"/>
            <a:ext cx="6502400" cy="307777"/>
          </a:xfrm>
        </p:spPr>
        <p:txBody>
          <a:bodyPr/>
          <a:lstStyle/>
          <a:p>
            <a:r>
              <a:rPr lang="en-AU" dirty="0">
                <a:solidFill>
                  <a:schemeClr val="accent4"/>
                </a:solidFill>
              </a:rPr>
              <a:t>Innovate with collaborative apps and low code</a:t>
            </a:r>
          </a:p>
        </p:txBody>
      </p:sp>
      <p:grpSp>
        <p:nvGrpSpPr>
          <p:cNvPr id="3" name="Group 2">
            <a:extLst>
              <a:ext uri="{FF2B5EF4-FFF2-40B4-BE49-F238E27FC236}">
                <a16:creationId xmlns:a16="http://schemas.microsoft.com/office/drawing/2014/main" id="{69CAFB9C-EB4A-6FAF-1C49-3E3ACCAA2A30}"/>
              </a:ext>
            </a:extLst>
          </p:cNvPr>
          <p:cNvGrpSpPr/>
          <p:nvPr/>
        </p:nvGrpSpPr>
        <p:grpSpPr>
          <a:xfrm>
            <a:off x="574158" y="5635256"/>
            <a:ext cx="946029" cy="944107"/>
            <a:chOff x="4533580" y="1788459"/>
            <a:chExt cx="3281082" cy="3281082"/>
          </a:xfrm>
        </p:grpSpPr>
        <p:sp>
          <p:nvSpPr>
            <p:cNvPr id="4" name="Oval 3">
              <a:extLst>
                <a:ext uri="{FF2B5EF4-FFF2-40B4-BE49-F238E27FC236}">
                  <a16:creationId xmlns:a16="http://schemas.microsoft.com/office/drawing/2014/main" id="{F4FC7E56-604F-9567-FA79-302427B43F93}"/>
                </a:ext>
              </a:extLst>
            </p:cNvPr>
            <p:cNvSpPr/>
            <p:nvPr/>
          </p:nvSpPr>
          <p:spPr>
            <a:xfrm>
              <a:off x="4533580" y="1788459"/>
              <a:ext cx="3281082" cy="3281082"/>
            </a:xfrm>
            <a:prstGeom prst="ellipse">
              <a:avLst/>
            </a:prstGeom>
            <a:solidFill>
              <a:schemeClr val="accent4">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Isosceles Triangle 2">
              <a:extLst>
                <a:ext uri="{FF2B5EF4-FFF2-40B4-BE49-F238E27FC236}">
                  <a16:creationId xmlns:a16="http://schemas.microsoft.com/office/drawing/2014/main" id="{60BD4F60-56ED-188F-D625-9B0EB8D2CE18}"/>
                </a:ext>
              </a:extLst>
            </p:cNvPr>
            <p:cNvSpPr/>
            <p:nvPr/>
          </p:nvSpPr>
          <p:spPr>
            <a:xfrm rot="5400000">
              <a:off x="5850085" y="3016646"/>
              <a:ext cx="956662" cy="824708"/>
            </a:xfrm>
            <a:prstGeom prst="triangle">
              <a:avLst/>
            </a:prstGeom>
            <a:solidFill>
              <a:schemeClr val="accent3">
                <a:alpha val="5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20327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A3FE-E4D7-0163-33F0-320CB05F27BB}"/>
              </a:ext>
            </a:extLst>
          </p:cNvPr>
          <p:cNvSpPr>
            <a:spLocks noGrp="1"/>
          </p:cNvSpPr>
          <p:nvPr>
            <p:ph type="title"/>
          </p:nvPr>
        </p:nvSpPr>
        <p:spPr>
          <a:xfrm>
            <a:off x="539999" y="430036"/>
            <a:ext cx="11119175" cy="677108"/>
          </a:xfrm>
        </p:spPr>
        <p:txBody>
          <a:bodyPr/>
          <a:lstStyle/>
          <a:p>
            <a:r>
              <a:rPr lang="en-US"/>
              <a:t>Attended or unattended RPA scenarios</a:t>
            </a:r>
            <a:endParaRPr lang="en-AU"/>
          </a:p>
        </p:txBody>
      </p:sp>
      <p:grpSp>
        <p:nvGrpSpPr>
          <p:cNvPr id="34" name="Group 33">
            <a:extLst>
              <a:ext uri="{FF2B5EF4-FFF2-40B4-BE49-F238E27FC236}">
                <a16:creationId xmlns:a16="http://schemas.microsoft.com/office/drawing/2014/main" id="{16B29FB7-57BF-F7F2-C168-63E6600BB046}"/>
              </a:ext>
            </a:extLst>
          </p:cNvPr>
          <p:cNvGrpSpPr/>
          <p:nvPr/>
        </p:nvGrpSpPr>
        <p:grpSpPr>
          <a:xfrm>
            <a:off x="2157190" y="1816660"/>
            <a:ext cx="3377057" cy="3967586"/>
            <a:chOff x="2157190" y="1816660"/>
            <a:chExt cx="3377057" cy="3967586"/>
          </a:xfrm>
        </p:grpSpPr>
        <p:sp>
          <p:nvSpPr>
            <p:cNvPr id="18" name="Rectangle 17">
              <a:extLst>
                <a:ext uri="{FF2B5EF4-FFF2-40B4-BE49-F238E27FC236}">
                  <a16:creationId xmlns:a16="http://schemas.microsoft.com/office/drawing/2014/main" id="{C7F5EDAC-F595-3350-C95A-1A42FBD9AAE2}"/>
                </a:ext>
              </a:extLst>
            </p:cNvPr>
            <p:cNvSpPr/>
            <p:nvPr/>
          </p:nvSpPr>
          <p:spPr bwMode="auto">
            <a:xfrm>
              <a:off x="2157190" y="1816660"/>
              <a:ext cx="3377057" cy="3967586"/>
            </a:xfrm>
            <a:prstGeom prst="rect">
              <a:avLst/>
            </a:prstGeom>
            <a:gradFill flip="none" rotWithShape="1">
              <a:gsLst>
                <a:gs pos="0">
                  <a:schemeClr val="accent3"/>
                </a:gs>
                <a:gs pos="100000">
                  <a:srgbClr val="FF5C39"/>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lIns="228600" tIns="1260000" rIns="228600" bIns="228600">
              <a:noAutofit/>
            </a:bodyPr>
            <a:lstStyle/>
            <a:p>
              <a:pPr algn="ctr"/>
              <a:endParaRPr lang="en-AU" sz="2400" b="1" dirty="0"/>
            </a:p>
          </p:txBody>
        </p:sp>
        <p:sp>
          <p:nvSpPr>
            <p:cNvPr id="20" name="TextBox 37">
              <a:extLst>
                <a:ext uri="{FF2B5EF4-FFF2-40B4-BE49-F238E27FC236}">
                  <a16:creationId xmlns:a16="http://schemas.microsoft.com/office/drawing/2014/main" id="{F8429C5D-DA53-95B9-4270-9D1F01D3C904}"/>
                </a:ext>
              </a:extLst>
            </p:cNvPr>
            <p:cNvSpPr txBox="1"/>
            <p:nvPr/>
          </p:nvSpPr>
          <p:spPr>
            <a:xfrm>
              <a:off x="2570937" y="2724695"/>
              <a:ext cx="2549562" cy="584775"/>
            </a:xfrm>
            <a:prstGeom prst="rect">
              <a:avLst/>
            </a:prstGeom>
          </p:spPr>
          <p:txBody>
            <a:bodyPr vert="horz" wrap="square" lIns="0" tIns="0" rIns="0" bIns="0" rtlCol="0" anchor="t" anchorCtr="0">
              <a:spAutoFit/>
            </a:bodyPr>
            <a:lstStyle>
              <a:defPPr>
                <a:defRPr lang="en-US"/>
              </a:defPPr>
              <a:lvl1pPr>
                <a:lnSpc>
                  <a:spcPct val="100000"/>
                </a:lnSpc>
                <a:spcBef>
                  <a:spcPct val="0"/>
                </a:spcBef>
                <a:buNone/>
                <a:defRPr sz="2400" b="0" i="0" spc="-50" baseline="0">
                  <a:gradFill>
                    <a:gsLst>
                      <a:gs pos="100000">
                        <a:srgbClr val="FF5C39"/>
                      </a:gs>
                      <a:gs pos="0">
                        <a:srgbClr val="C73ECC"/>
                      </a:gs>
                    </a:gsLst>
                    <a:lin ang="2700000" scaled="0"/>
                  </a:gradFill>
                  <a:latin typeface="Segoe UI Semibold" panose="020B0702040204020203" pitchFamily="34" charset="0"/>
                  <a:ea typeface="+mj-ea"/>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algn="ctr"/>
              <a:r>
                <a:rPr lang="en-US" dirty="0">
                  <a:solidFill>
                    <a:schemeClr val="bg1"/>
                  </a:solidFill>
                </a:rPr>
                <a:t>Attended</a:t>
              </a:r>
            </a:p>
            <a:p>
              <a:pPr algn="ctr"/>
              <a:r>
                <a:rPr lang="en-US" sz="1400" dirty="0">
                  <a:solidFill>
                    <a:schemeClr val="bg1"/>
                  </a:solidFill>
                  <a:latin typeface="+mn-lt"/>
                </a:rPr>
                <a:t>(aka Digital assistant)</a:t>
              </a:r>
            </a:p>
          </p:txBody>
        </p:sp>
        <p:sp>
          <p:nvSpPr>
            <p:cNvPr id="21" name="Graphic 18">
              <a:extLst>
                <a:ext uri="{FF2B5EF4-FFF2-40B4-BE49-F238E27FC236}">
                  <a16:creationId xmlns:a16="http://schemas.microsoft.com/office/drawing/2014/main" id="{B9CCC9DB-6581-E1FC-DB2A-9567701BDC99}"/>
                </a:ext>
              </a:extLst>
            </p:cNvPr>
            <p:cNvSpPr>
              <a:spLocks noChangeAspect="1"/>
            </p:cNvSpPr>
            <p:nvPr/>
          </p:nvSpPr>
          <p:spPr>
            <a:xfrm>
              <a:off x="3480422" y="2124484"/>
              <a:ext cx="730592" cy="584775"/>
            </a:xfrm>
            <a:custGeom>
              <a:avLst/>
              <a:gdLst>
                <a:gd name="connsiteX0" fmla="*/ 169025 w 190456"/>
                <a:gd name="connsiteY0" fmla="*/ 0 h 152443"/>
                <a:gd name="connsiteX1" fmla="*/ 190456 w 190456"/>
                <a:gd name="connsiteY1" fmla="*/ 21431 h 152443"/>
                <a:gd name="connsiteX2" fmla="*/ 190456 w 190456"/>
                <a:gd name="connsiteY2" fmla="*/ 131013 h 152443"/>
                <a:gd name="connsiteX3" fmla="*/ 169025 w 190456"/>
                <a:gd name="connsiteY3" fmla="*/ 152444 h 152443"/>
                <a:gd name="connsiteX4" fmla="*/ 21431 w 190456"/>
                <a:gd name="connsiteY4" fmla="*/ 152444 h 152443"/>
                <a:gd name="connsiteX5" fmla="*/ 0 w 190456"/>
                <a:gd name="connsiteY5" fmla="*/ 131013 h 152443"/>
                <a:gd name="connsiteX6" fmla="*/ 0 w 190456"/>
                <a:gd name="connsiteY6" fmla="*/ 21431 h 152443"/>
                <a:gd name="connsiteX7" fmla="*/ 21431 w 190456"/>
                <a:gd name="connsiteY7" fmla="*/ 0 h 152443"/>
                <a:gd name="connsiteX8" fmla="*/ 169025 w 190456"/>
                <a:gd name="connsiteY8" fmla="*/ 0 h 152443"/>
                <a:gd name="connsiteX9" fmla="*/ 169025 w 190456"/>
                <a:gd name="connsiteY9" fmla="*/ 14288 h 152443"/>
                <a:gd name="connsiteX10" fmla="*/ 21431 w 190456"/>
                <a:gd name="connsiteY10" fmla="*/ 14288 h 152443"/>
                <a:gd name="connsiteX11" fmla="*/ 14288 w 190456"/>
                <a:gd name="connsiteY11" fmla="*/ 21431 h 152443"/>
                <a:gd name="connsiteX12" fmla="*/ 14288 w 190456"/>
                <a:gd name="connsiteY12" fmla="*/ 131013 h 152443"/>
                <a:gd name="connsiteX13" fmla="*/ 21431 w 190456"/>
                <a:gd name="connsiteY13" fmla="*/ 138156 h 152443"/>
                <a:gd name="connsiteX14" fmla="*/ 47615 w 190456"/>
                <a:gd name="connsiteY14" fmla="*/ 138151 h 152443"/>
                <a:gd name="connsiteX15" fmla="*/ 47625 w 190456"/>
                <a:gd name="connsiteY15" fmla="*/ 111919 h 152443"/>
                <a:gd name="connsiteX16" fmla="*/ 62927 w 190456"/>
                <a:gd name="connsiteY16" fmla="*/ 95305 h 152443"/>
                <a:gd name="connsiteX17" fmla="*/ 64294 w 190456"/>
                <a:gd name="connsiteY17" fmla="*/ 95250 h 152443"/>
                <a:gd name="connsiteX18" fmla="*/ 126156 w 190456"/>
                <a:gd name="connsiteY18" fmla="*/ 95250 h 152443"/>
                <a:gd name="connsiteX19" fmla="*/ 142769 w 190456"/>
                <a:gd name="connsiteY19" fmla="*/ 110552 h 152443"/>
                <a:gd name="connsiteX20" fmla="*/ 142825 w 190456"/>
                <a:gd name="connsiteY20" fmla="*/ 111919 h 152443"/>
                <a:gd name="connsiteX21" fmla="*/ 142818 w 190456"/>
                <a:gd name="connsiteY21" fmla="*/ 138151 h 152443"/>
                <a:gd name="connsiteX22" fmla="*/ 169025 w 190456"/>
                <a:gd name="connsiteY22" fmla="*/ 138156 h 152443"/>
                <a:gd name="connsiteX23" fmla="*/ 176169 w 190456"/>
                <a:gd name="connsiteY23" fmla="*/ 131013 h 152443"/>
                <a:gd name="connsiteX24" fmla="*/ 176169 w 190456"/>
                <a:gd name="connsiteY24" fmla="*/ 21431 h 152443"/>
                <a:gd name="connsiteX25" fmla="*/ 169025 w 190456"/>
                <a:gd name="connsiteY25" fmla="*/ 14288 h 152443"/>
                <a:gd name="connsiteX26" fmla="*/ 126156 w 190456"/>
                <a:gd name="connsiteY26" fmla="*/ 109538 h 152443"/>
                <a:gd name="connsiteX27" fmla="*/ 64294 w 190456"/>
                <a:gd name="connsiteY27" fmla="*/ 109538 h 152443"/>
                <a:gd name="connsiteX28" fmla="*/ 61975 w 190456"/>
                <a:gd name="connsiteY28" fmla="*/ 111373 h 152443"/>
                <a:gd name="connsiteX29" fmla="*/ 61913 w 190456"/>
                <a:gd name="connsiteY29" fmla="*/ 111919 h 152443"/>
                <a:gd name="connsiteX30" fmla="*/ 61903 w 190456"/>
                <a:gd name="connsiteY30" fmla="*/ 138151 h 152443"/>
                <a:gd name="connsiteX31" fmla="*/ 128530 w 190456"/>
                <a:gd name="connsiteY31" fmla="*/ 138151 h 152443"/>
                <a:gd name="connsiteX32" fmla="*/ 128537 w 190456"/>
                <a:gd name="connsiteY32" fmla="*/ 111919 h 152443"/>
                <a:gd name="connsiteX33" fmla="*/ 126702 w 190456"/>
                <a:gd name="connsiteY33" fmla="*/ 109600 h 152443"/>
                <a:gd name="connsiteX34" fmla="*/ 126156 w 190456"/>
                <a:gd name="connsiteY34" fmla="*/ 109538 h 152443"/>
                <a:gd name="connsiteX35" fmla="*/ 95250 w 190456"/>
                <a:gd name="connsiteY35" fmla="*/ 28579 h 152443"/>
                <a:gd name="connsiteX36" fmla="*/ 123825 w 190456"/>
                <a:gd name="connsiteY36" fmla="*/ 57155 h 152443"/>
                <a:gd name="connsiteX37" fmla="*/ 95250 w 190456"/>
                <a:gd name="connsiteY37" fmla="*/ 85730 h 152443"/>
                <a:gd name="connsiteX38" fmla="*/ 66675 w 190456"/>
                <a:gd name="connsiteY38" fmla="*/ 57155 h 152443"/>
                <a:gd name="connsiteX39" fmla="*/ 95250 w 190456"/>
                <a:gd name="connsiteY39" fmla="*/ 28579 h 152443"/>
                <a:gd name="connsiteX40" fmla="*/ 95250 w 190456"/>
                <a:gd name="connsiteY40" fmla="*/ 42867 h 152443"/>
                <a:gd name="connsiteX41" fmla="*/ 80963 w 190456"/>
                <a:gd name="connsiteY41" fmla="*/ 57155 h 152443"/>
                <a:gd name="connsiteX42" fmla="*/ 95250 w 190456"/>
                <a:gd name="connsiteY42" fmla="*/ 71442 h 152443"/>
                <a:gd name="connsiteX43" fmla="*/ 109538 w 190456"/>
                <a:gd name="connsiteY43" fmla="*/ 57155 h 152443"/>
                <a:gd name="connsiteX44" fmla="*/ 95250 w 190456"/>
                <a:gd name="connsiteY44" fmla="*/ 42867 h 15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90456" h="152443">
                  <a:moveTo>
                    <a:pt x="169025" y="0"/>
                  </a:moveTo>
                  <a:cubicBezTo>
                    <a:pt x="180861" y="0"/>
                    <a:pt x="190456" y="9595"/>
                    <a:pt x="190456" y="21431"/>
                  </a:cubicBezTo>
                  <a:lnTo>
                    <a:pt x="190456" y="131013"/>
                  </a:lnTo>
                  <a:cubicBezTo>
                    <a:pt x="190456" y="142848"/>
                    <a:pt x="180861" y="152444"/>
                    <a:pt x="169025" y="152444"/>
                  </a:cubicBezTo>
                  <a:lnTo>
                    <a:pt x="21431" y="152444"/>
                  </a:lnTo>
                  <a:cubicBezTo>
                    <a:pt x="9595" y="152444"/>
                    <a:pt x="0" y="142848"/>
                    <a:pt x="0" y="131013"/>
                  </a:cubicBezTo>
                  <a:lnTo>
                    <a:pt x="0" y="21431"/>
                  </a:lnTo>
                  <a:cubicBezTo>
                    <a:pt x="0" y="9595"/>
                    <a:pt x="9595" y="0"/>
                    <a:pt x="21431" y="0"/>
                  </a:cubicBezTo>
                  <a:lnTo>
                    <a:pt x="169025" y="0"/>
                  </a:lnTo>
                  <a:close/>
                  <a:moveTo>
                    <a:pt x="169025" y="14288"/>
                  </a:moveTo>
                  <a:lnTo>
                    <a:pt x="21431" y="14288"/>
                  </a:lnTo>
                  <a:cubicBezTo>
                    <a:pt x="17486" y="14288"/>
                    <a:pt x="14288" y="17486"/>
                    <a:pt x="14288" y="21431"/>
                  </a:cubicBezTo>
                  <a:lnTo>
                    <a:pt x="14288" y="131013"/>
                  </a:lnTo>
                  <a:cubicBezTo>
                    <a:pt x="14288" y="134958"/>
                    <a:pt x="17486" y="138156"/>
                    <a:pt x="21431" y="138156"/>
                  </a:cubicBezTo>
                  <a:lnTo>
                    <a:pt x="47615" y="138151"/>
                  </a:lnTo>
                  <a:lnTo>
                    <a:pt x="47625" y="111919"/>
                  </a:lnTo>
                  <a:cubicBezTo>
                    <a:pt x="47625" y="103173"/>
                    <a:pt x="54360" y="96001"/>
                    <a:pt x="62927" y="95305"/>
                  </a:cubicBezTo>
                  <a:lnTo>
                    <a:pt x="64294" y="95250"/>
                  </a:lnTo>
                  <a:lnTo>
                    <a:pt x="126156" y="95250"/>
                  </a:lnTo>
                  <a:cubicBezTo>
                    <a:pt x="134902" y="95250"/>
                    <a:pt x="142074" y="101985"/>
                    <a:pt x="142769" y="110552"/>
                  </a:cubicBezTo>
                  <a:lnTo>
                    <a:pt x="142825" y="111919"/>
                  </a:lnTo>
                  <a:lnTo>
                    <a:pt x="142818" y="138151"/>
                  </a:lnTo>
                  <a:lnTo>
                    <a:pt x="169025" y="138156"/>
                  </a:lnTo>
                  <a:cubicBezTo>
                    <a:pt x="172970" y="138156"/>
                    <a:pt x="176169" y="134958"/>
                    <a:pt x="176169" y="131013"/>
                  </a:cubicBezTo>
                  <a:lnTo>
                    <a:pt x="176169" y="21431"/>
                  </a:lnTo>
                  <a:cubicBezTo>
                    <a:pt x="176169" y="17486"/>
                    <a:pt x="172970" y="14288"/>
                    <a:pt x="169025" y="14288"/>
                  </a:cubicBezTo>
                  <a:close/>
                  <a:moveTo>
                    <a:pt x="126156" y="109538"/>
                  </a:moveTo>
                  <a:lnTo>
                    <a:pt x="64294" y="109538"/>
                  </a:lnTo>
                  <a:cubicBezTo>
                    <a:pt x="63166" y="109538"/>
                    <a:pt x="62222" y="110320"/>
                    <a:pt x="61975" y="111373"/>
                  </a:cubicBezTo>
                  <a:lnTo>
                    <a:pt x="61913" y="111919"/>
                  </a:lnTo>
                  <a:lnTo>
                    <a:pt x="61903" y="138151"/>
                  </a:lnTo>
                  <a:lnTo>
                    <a:pt x="128530" y="138151"/>
                  </a:lnTo>
                  <a:lnTo>
                    <a:pt x="128537" y="111919"/>
                  </a:lnTo>
                  <a:cubicBezTo>
                    <a:pt x="128537" y="110792"/>
                    <a:pt x="127754" y="109847"/>
                    <a:pt x="126702" y="109600"/>
                  </a:cubicBezTo>
                  <a:lnTo>
                    <a:pt x="126156" y="109538"/>
                  </a:lnTo>
                  <a:close/>
                  <a:moveTo>
                    <a:pt x="95250" y="28579"/>
                  </a:moveTo>
                  <a:cubicBezTo>
                    <a:pt x="111032" y="28579"/>
                    <a:pt x="123825" y="41373"/>
                    <a:pt x="123825" y="57155"/>
                  </a:cubicBezTo>
                  <a:cubicBezTo>
                    <a:pt x="123825" y="72936"/>
                    <a:pt x="111032" y="85730"/>
                    <a:pt x="95250" y="85730"/>
                  </a:cubicBezTo>
                  <a:cubicBezTo>
                    <a:pt x="79468" y="85730"/>
                    <a:pt x="66675" y="72936"/>
                    <a:pt x="66675" y="57155"/>
                  </a:cubicBezTo>
                  <a:cubicBezTo>
                    <a:pt x="66675" y="41373"/>
                    <a:pt x="79468" y="28579"/>
                    <a:pt x="95250" y="28579"/>
                  </a:cubicBezTo>
                  <a:close/>
                  <a:moveTo>
                    <a:pt x="95250" y="42867"/>
                  </a:moveTo>
                  <a:cubicBezTo>
                    <a:pt x="87359" y="42867"/>
                    <a:pt x="80963" y="49264"/>
                    <a:pt x="80963" y="57155"/>
                  </a:cubicBezTo>
                  <a:cubicBezTo>
                    <a:pt x="80963" y="65045"/>
                    <a:pt x="87359" y="71442"/>
                    <a:pt x="95250" y="71442"/>
                  </a:cubicBezTo>
                  <a:cubicBezTo>
                    <a:pt x="103141" y="71442"/>
                    <a:pt x="109538" y="65045"/>
                    <a:pt x="109538" y="57155"/>
                  </a:cubicBezTo>
                  <a:cubicBezTo>
                    <a:pt x="109538" y="49264"/>
                    <a:pt x="103141" y="42867"/>
                    <a:pt x="95250" y="42867"/>
                  </a:cubicBezTo>
                  <a:close/>
                </a:path>
              </a:pathLst>
            </a:custGeom>
            <a:solidFill>
              <a:schemeClr val="bg1"/>
            </a:solidFill>
            <a:ln w="9525"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28" name="TextBox 38, chunk 1">
              <a:extLst>
                <a:ext uri="{FF2B5EF4-FFF2-40B4-BE49-F238E27FC236}">
                  <a16:creationId xmlns:a16="http://schemas.microsoft.com/office/drawing/2014/main" id="{AD06AA35-61CA-47BE-EFE1-7C00386B6AAB}"/>
                </a:ext>
              </a:extLst>
            </p:cNvPr>
            <p:cNvSpPr txBox="1"/>
            <p:nvPr/>
          </p:nvSpPr>
          <p:spPr>
            <a:xfrm>
              <a:off x="2321349" y="3617294"/>
              <a:ext cx="3048738" cy="492443"/>
            </a:xfrm>
            <a:prstGeom prst="rect">
              <a:avLst/>
            </a:prstGeom>
            <a:noFill/>
            <a:ln>
              <a:noFill/>
            </a:ln>
          </p:spPr>
          <p:txBody>
            <a:bodyPr wrap="square" lIns="0" tIns="0" rIns="0" bIns="0" numCol="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defTabSz="932742">
                <a:spcBef>
                  <a:spcPct val="20000"/>
                </a:spcBef>
                <a:spcAft>
                  <a:spcPts val="0"/>
                </a:spcAft>
                <a:buSzPct val="90000"/>
                <a:defRPr/>
              </a:pPr>
              <a:r>
                <a:rPr lang="en-US" sz="1600" dirty="0">
                  <a:solidFill>
                    <a:schemeClr val="bg1"/>
                  </a:solidFill>
                </a:rPr>
                <a:t>Automation launched under</a:t>
              </a:r>
              <a:br>
                <a:rPr lang="en-US" sz="1600" dirty="0">
                  <a:solidFill>
                    <a:schemeClr val="bg1"/>
                  </a:solidFill>
                </a:rPr>
              </a:br>
              <a:r>
                <a:rPr lang="en-US" sz="1600" dirty="0">
                  <a:solidFill>
                    <a:schemeClr val="bg1"/>
                  </a:solidFill>
                </a:rPr>
                <a:t>user’s supervision</a:t>
              </a:r>
            </a:p>
          </p:txBody>
        </p:sp>
        <p:sp>
          <p:nvSpPr>
            <p:cNvPr id="29" name="TextBox 38, chunk 1">
              <a:extLst>
                <a:ext uri="{FF2B5EF4-FFF2-40B4-BE49-F238E27FC236}">
                  <a16:creationId xmlns:a16="http://schemas.microsoft.com/office/drawing/2014/main" id="{22AB0F39-362E-B24A-C687-952338E86847}"/>
                </a:ext>
              </a:extLst>
            </p:cNvPr>
            <p:cNvSpPr txBox="1"/>
            <p:nvPr/>
          </p:nvSpPr>
          <p:spPr>
            <a:xfrm>
              <a:off x="2321349" y="4552673"/>
              <a:ext cx="3048738" cy="492443"/>
            </a:xfrm>
            <a:prstGeom prst="rect">
              <a:avLst/>
            </a:prstGeom>
            <a:noFill/>
            <a:ln>
              <a:noFill/>
            </a:ln>
          </p:spPr>
          <p:txBody>
            <a:bodyPr wrap="square" lIns="0" tIns="0" rIns="0" bIns="0" numCol="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defTabSz="932742">
                <a:spcBef>
                  <a:spcPct val="20000"/>
                </a:spcBef>
                <a:spcAft>
                  <a:spcPts val="0"/>
                </a:spcAft>
                <a:buSzPct val="90000"/>
                <a:defRPr/>
              </a:pPr>
              <a:r>
                <a:rPr lang="en-US" sz="1600" dirty="0">
                  <a:solidFill>
                    <a:schemeClr val="bg1"/>
                  </a:solidFill>
                </a:rPr>
                <a:t>Helps address tasks faster while still requiring human input</a:t>
              </a:r>
            </a:p>
          </p:txBody>
        </p:sp>
        <p:cxnSp>
          <p:nvCxnSpPr>
            <p:cNvPr id="32" name="!!line2">
              <a:extLst>
                <a:ext uri="{FF2B5EF4-FFF2-40B4-BE49-F238E27FC236}">
                  <a16:creationId xmlns:a16="http://schemas.microsoft.com/office/drawing/2014/main" id="{64681128-3E50-5707-0D4E-D535F29D41CB}"/>
                </a:ext>
              </a:extLst>
            </p:cNvPr>
            <p:cNvCxnSpPr>
              <a:cxnSpLocks/>
            </p:cNvCxnSpPr>
            <p:nvPr/>
          </p:nvCxnSpPr>
          <p:spPr>
            <a:xfrm flipH="1">
              <a:off x="2486807" y="4331205"/>
              <a:ext cx="2717822" cy="0"/>
            </a:xfrm>
            <a:prstGeom prst="line">
              <a:avLst/>
            </a:prstGeom>
            <a:ln>
              <a:solidFill>
                <a:schemeClr val="bg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grpSp>
      <p:grpSp>
        <p:nvGrpSpPr>
          <p:cNvPr id="35" name="Group 34">
            <a:extLst>
              <a:ext uri="{FF2B5EF4-FFF2-40B4-BE49-F238E27FC236}">
                <a16:creationId xmlns:a16="http://schemas.microsoft.com/office/drawing/2014/main" id="{83BBB37E-0665-C98E-C64C-A382D6BA7A25}"/>
              </a:ext>
            </a:extLst>
          </p:cNvPr>
          <p:cNvGrpSpPr/>
          <p:nvPr/>
        </p:nvGrpSpPr>
        <p:grpSpPr>
          <a:xfrm>
            <a:off x="6657753" y="1816660"/>
            <a:ext cx="3377057" cy="3967586"/>
            <a:chOff x="6657753" y="1816660"/>
            <a:chExt cx="3377057" cy="3967586"/>
          </a:xfrm>
        </p:grpSpPr>
        <p:sp>
          <p:nvSpPr>
            <p:cNvPr id="19" name="Rectangle 18">
              <a:extLst>
                <a:ext uri="{FF2B5EF4-FFF2-40B4-BE49-F238E27FC236}">
                  <a16:creationId xmlns:a16="http://schemas.microsoft.com/office/drawing/2014/main" id="{649EA499-304C-470A-6D3B-551F10FB2714}"/>
                </a:ext>
              </a:extLst>
            </p:cNvPr>
            <p:cNvSpPr/>
            <p:nvPr/>
          </p:nvSpPr>
          <p:spPr bwMode="auto">
            <a:xfrm>
              <a:off x="6657753" y="1816660"/>
              <a:ext cx="3377057" cy="3967586"/>
            </a:xfrm>
            <a:prstGeom prst="rect">
              <a:avLst/>
            </a:prstGeom>
            <a:gradFill flip="none" rotWithShape="1">
              <a:gsLst>
                <a:gs pos="0">
                  <a:schemeClr val="accent3"/>
                </a:gs>
                <a:gs pos="100000">
                  <a:srgbClr val="FF5C39"/>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lIns="228600" tIns="1260000" rIns="228600" bIns="228600">
              <a:noAutofit/>
            </a:bodyPr>
            <a:lstStyle/>
            <a:p>
              <a:pPr algn="ctr"/>
              <a:endParaRPr lang="en-AU" sz="2400" b="1" dirty="0"/>
            </a:p>
          </p:txBody>
        </p:sp>
        <p:sp>
          <p:nvSpPr>
            <p:cNvPr id="22" name="TextBox 32">
              <a:extLst>
                <a:ext uri="{FF2B5EF4-FFF2-40B4-BE49-F238E27FC236}">
                  <a16:creationId xmlns:a16="http://schemas.microsoft.com/office/drawing/2014/main" id="{F937F1B7-7D63-A568-2121-EA4F8A630D55}"/>
                </a:ext>
              </a:extLst>
            </p:cNvPr>
            <p:cNvSpPr txBox="1"/>
            <p:nvPr/>
          </p:nvSpPr>
          <p:spPr>
            <a:xfrm>
              <a:off x="7071500" y="2709259"/>
              <a:ext cx="2549562" cy="369332"/>
            </a:xfrm>
            <a:prstGeom prst="rect">
              <a:avLst/>
            </a:prstGeom>
          </p:spPr>
          <p:txBody>
            <a:bodyPr vert="horz" wrap="square" lIns="0" tIns="0" rIns="0" bIns="0" rtlCol="0" anchor="t" anchorCtr="0">
              <a:spAutoFit/>
            </a:bodyPr>
            <a:lstStyle>
              <a:defPPr>
                <a:defRPr lang="en-US"/>
              </a:defPPr>
              <a:lvl1pPr>
                <a:lnSpc>
                  <a:spcPct val="100000"/>
                </a:lnSpc>
                <a:spcBef>
                  <a:spcPct val="0"/>
                </a:spcBef>
                <a:buNone/>
                <a:defRPr sz="4400" b="0" i="0" spc="-50" baseline="0">
                  <a:gradFill>
                    <a:gsLst>
                      <a:gs pos="100000">
                        <a:srgbClr val="FF5C39"/>
                      </a:gs>
                      <a:gs pos="0">
                        <a:srgbClr val="C73ECC"/>
                      </a:gs>
                    </a:gsLst>
                    <a:lin ang="2700000" scaled="0"/>
                  </a:gradFill>
                  <a:latin typeface="Segoe UI Semilight" panose="020B0402040204020203" pitchFamily="34" charset="0"/>
                  <a:ea typeface="+mj-ea"/>
                  <a:cs typeface="Segoe UI Semilight" panose="020B0402040204020203"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2400" dirty="0">
                  <a:solidFill>
                    <a:schemeClr val="bg1"/>
                  </a:solidFill>
                  <a:latin typeface="Segoe UI Semibold" panose="020B0702040204020203" pitchFamily="34" charset="0"/>
                  <a:cs typeface="Segoe UI Semibold" panose="020B0702040204020203" pitchFamily="34" charset="0"/>
                </a:rPr>
                <a:t>Unattended</a:t>
              </a:r>
            </a:p>
          </p:txBody>
        </p:sp>
        <p:sp>
          <p:nvSpPr>
            <p:cNvPr id="23" name="Graphic 16">
              <a:extLst>
                <a:ext uri="{FF2B5EF4-FFF2-40B4-BE49-F238E27FC236}">
                  <a16:creationId xmlns:a16="http://schemas.microsoft.com/office/drawing/2014/main" id="{ABDF4454-9A4C-008B-F5D5-71A89EC7FF65}"/>
                </a:ext>
              </a:extLst>
            </p:cNvPr>
            <p:cNvSpPr>
              <a:spLocks noChangeAspect="1"/>
            </p:cNvSpPr>
            <p:nvPr/>
          </p:nvSpPr>
          <p:spPr>
            <a:xfrm>
              <a:off x="8097477" y="2115931"/>
              <a:ext cx="497607" cy="593327"/>
            </a:xfrm>
            <a:custGeom>
              <a:avLst/>
              <a:gdLst>
                <a:gd name="connsiteX0" fmla="*/ 174066 w 565712"/>
                <a:gd name="connsiteY0" fmla="*/ 282885 h 674532"/>
                <a:gd name="connsiteX1" fmla="*/ 174066 w 565712"/>
                <a:gd name="connsiteY1" fmla="*/ 239368 h 674532"/>
                <a:gd name="connsiteX2" fmla="*/ 217582 w 565712"/>
                <a:gd name="connsiteY2" fmla="*/ 239368 h 674532"/>
                <a:gd name="connsiteX3" fmla="*/ 217582 w 565712"/>
                <a:gd name="connsiteY3" fmla="*/ 282885 h 674532"/>
                <a:gd name="connsiteX4" fmla="*/ 174066 w 565712"/>
                <a:gd name="connsiteY4" fmla="*/ 282885 h 674532"/>
                <a:gd name="connsiteX5" fmla="*/ 348131 w 565712"/>
                <a:gd name="connsiteY5" fmla="*/ 282885 h 674532"/>
                <a:gd name="connsiteX6" fmla="*/ 348131 w 565712"/>
                <a:gd name="connsiteY6" fmla="*/ 239368 h 674532"/>
                <a:gd name="connsiteX7" fmla="*/ 391647 w 565712"/>
                <a:gd name="connsiteY7" fmla="*/ 239368 h 674532"/>
                <a:gd name="connsiteX8" fmla="*/ 391647 w 565712"/>
                <a:gd name="connsiteY8" fmla="*/ 282885 h 674532"/>
                <a:gd name="connsiteX9" fmla="*/ 348131 w 565712"/>
                <a:gd name="connsiteY9" fmla="*/ 282885 h 674532"/>
                <a:gd name="connsiteX10" fmla="*/ 565713 w 565712"/>
                <a:gd name="connsiteY10" fmla="*/ 515085 h 674532"/>
                <a:gd name="connsiteX11" fmla="*/ 565713 w 565712"/>
                <a:gd name="connsiteY11" fmla="*/ 674532 h 674532"/>
                <a:gd name="connsiteX12" fmla="*/ 522197 w 565712"/>
                <a:gd name="connsiteY12" fmla="*/ 674532 h 674532"/>
                <a:gd name="connsiteX13" fmla="*/ 522197 w 565712"/>
                <a:gd name="connsiteY13" fmla="*/ 515085 h 674532"/>
                <a:gd name="connsiteX14" fmla="*/ 518117 w 565712"/>
                <a:gd name="connsiteY14" fmla="*/ 504886 h 674532"/>
                <a:gd name="connsiteX15" fmla="*/ 507578 w 565712"/>
                <a:gd name="connsiteY15" fmla="*/ 500467 h 674532"/>
                <a:gd name="connsiteX16" fmla="*/ 58135 w 565712"/>
                <a:gd name="connsiteY16" fmla="*/ 500467 h 674532"/>
                <a:gd name="connsiteX17" fmla="*/ 47936 w 565712"/>
                <a:gd name="connsiteY17" fmla="*/ 504546 h 674532"/>
                <a:gd name="connsiteX18" fmla="*/ 43516 w 565712"/>
                <a:gd name="connsiteY18" fmla="*/ 515085 h 674532"/>
                <a:gd name="connsiteX19" fmla="*/ 43516 w 565712"/>
                <a:gd name="connsiteY19" fmla="*/ 674532 h 674532"/>
                <a:gd name="connsiteX20" fmla="*/ 0 w 565712"/>
                <a:gd name="connsiteY20" fmla="*/ 674532 h 674532"/>
                <a:gd name="connsiteX21" fmla="*/ 0 w 565712"/>
                <a:gd name="connsiteY21" fmla="*/ 515085 h 674532"/>
                <a:gd name="connsiteX22" fmla="*/ 4420 w 565712"/>
                <a:gd name="connsiteY22" fmla="*/ 492647 h 674532"/>
                <a:gd name="connsiteX23" fmla="*/ 16999 w 565712"/>
                <a:gd name="connsiteY23" fmla="*/ 474289 h 674532"/>
                <a:gd name="connsiteX24" fmla="*/ 35357 w 565712"/>
                <a:gd name="connsiteY24" fmla="*/ 461710 h 674532"/>
                <a:gd name="connsiteX25" fmla="*/ 58135 w 565712"/>
                <a:gd name="connsiteY25" fmla="*/ 456950 h 674532"/>
                <a:gd name="connsiteX26" fmla="*/ 174066 w 565712"/>
                <a:gd name="connsiteY26" fmla="*/ 456950 h 674532"/>
                <a:gd name="connsiteX27" fmla="*/ 174066 w 565712"/>
                <a:gd name="connsiteY27" fmla="*/ 413434 h 674532"/>
                <a:gd name="connsiteX28" fmla="*/ 145168 w 565712"/>
                <a:gd name="connsiteY28" fmla="*/ 413434 h 674532"/>
                <a:gd name="connsiteX29" fmla="*/ 122730 w 565712"/>
                <a:gd name="connsiteY29" fmla="*/ 409014 h 674532"/>
                <a:gd name="connsiteX30" fmla="*/ 104031 w 565712"/>
                <a:gd name="connsiteY30" fmla="*/ 396435 h 674532"/>
                <a:gd name="connsiteX31" fmla="*/ 91792 w 565712"/>
                <a:gd name="connsiteY31" fmla="*/ 378077 h 674532"/>
                <a:gd name="connsiteX32" fmla="*/ 87033 w 565712"/>
                <a:gd name="connsiteY32" fmla="*/ 355299 h 674532"/>
                <a:gd name="connsiteX33" fmla="*/ 87033 w 565712"/>
                <a:gd name="connsiteY33" fmla="*/ 326401 h 674532"/>
                <a:gd name="connsiteX34" fmla="*/ 43516 w 565712"/>
                <a:gd name="connsiteY34" fmla="*/ 326401 h 674532"/>
                <a:gd name="connsiteX35" fmla="*/ 43516 w 565712"/>
                <a:gd name="connsiteY35" fmla="*/ 239368 h 674532"/>
                <a:gd name="connsiteX36" fmla="*/ 87033 w 565712"/>
                <a:gd name="connsiteY36" fmla="*/ 239368 h 674532"/>
                <a:gd name="connsiteX37" fmla="*/ 87033 w 565712"/>
                <a:gd name="connsiteY37" fmla="*/ 210471 h 674532"/>
                <a:gd name="connsiteX38" fmla="*/ 91452 w 565712"/>
                <a:gd name="connsiteY38" fmla="*/ 188033 h 674532"/>
                <a:gd name="connsiteX39" fmla="*/ 104031 w 565712"/>
                <a:gd name="connsiteY39" fmla="*/ 169674 h 674532"/>
                <a:gd name="connsiteX40" fmla="*/ 122390 w 565712"/>
                <a:gd name="connsiteY40" fmla="*/ 157095 h 674532"/>
                <a:gd name="connsiteX41" fmla="*/ 145168 w 565712"/>
                <a:gd name="connsiteY41" fmla="*/ 152336 h 674532"/>
                <a:gd name="connsiteX42" fmla="*/ 261098 w 565712"/>
                <a:gd name="connsiteY42" fmla="*/ 152336 h 674532"/>
                <a:gd name="connsiteX43" fmla="*/ 261098 w 565712"/>
                <a:gd name="connsiteY43" fmla="*/ 81282 h 674532"/>
                <a:gd name="connsiteX44" fmla="*/ 245460 w 565712"/>
                <a:gd name="connsiteY44" fmla="*/ 65303 h 674532"/>
                <a:gd name="connsiteX45" fmla="*/ 239340 w 565712"/>
                <a:gd name="connsiteY45" fmla="*/ 43545 h 674532"/>
                <a:gd name="connsiteX46" fmla="*/ 242740 w 565712"/>
                <a:gd name="connsiteY46" fmla="*/ 26546 h 674532"/>
                <a:gd name="connsiteX47" fmla="*/ 251919 w 565712"/>
                <a:gd name="connsiteY47" fmla="*/ 12947 h 674532"/>
                <a:gd name="connsiteX48" fmla="*/ 265858 w 565712"/>
                <a:gd name="connsiteY48" fmla="*/ 3428 h 674532"/>
                <a:gd name="connsiteX49" fmla="*/ 282856 w 565712"/>
                <a:gd name="connsiteY49" fmla="*/ 28 h 674532"/>
                <a:gd name="connsiteX50" fmla="*/ 299855 w 565712"/>
                <a:gd name="connsiteY50" fmla="*/ 3428 h 674532"/>
                <a:gd name="connsiteX51" fmla="*/ 313454 w 565712"/>
                <a:gd name="connsiteY51" fmla="*/ 12607 h 674532"/>
                <a:gd name="connsiteX52" fmla="*/ 322973 w 565712"/>
                <a:gd name="connsiteY52" fmla="*/ 26546 h 674532"/>
                <a:gd name="connsiteX53" fmla="*/ 326373 w 565712"/>
                <a:gd name="connsiteY53" fmla="*/ 43545 h 674532"/>
                <a:gd name="connsiteX54" fmla="*/ 320593 w 565712"/>
                <a:gd name="connsiteY54" fmla="*/ 65303 h 674532"/>
                <a:gd name="connsiteX55" fmla="*/ 304615 w 565712"/>
                <a:gd name="connsiteY55" fmla="*/ 81282 h 674532"/>
                <a:gd name="connsiteX56" fmla="*/ 304615 w 565712"/>
                <a:gd name="connsiteY56" fmla="*/ 152336 h 674532"/>
                <a:gd name="connsiteX57" fmla="*/ 420545 w 565712"/>
                <a:gd name="connsiteY57" fmla="*/ 152336 h 674532"/>
                <a:gd name="connsiteX58" fmla="*/ 442983 w 565712"/>
                <a:gd name="connsiteY58" fmla="*/ 156755 h 674532"/>
                <a:gd name="connsiteX59" fmla="*/ 461342 w 565712"/>
                <a:gd name="connsiteY59" fmla="*/ 169334 h 674532"/>
                <a:gd name="connsiteX60" fmla="*/ 473921 w 565712"/>
                <a:gd name="connsiteY60" fmla="*/ 188033 h 674532"/>
                <a:gd name="connsiteX61" fmla="*/ 478680 w 565712"/>
                <a:gd name="connsiteY61" fmla="*/ 210471 h 674532"/>
                <a:gd name="connsiteX62" fmla="*/ 478680 w 565712"/>
                <a:gd name="connsiteY62" fmla="*/ 239368 h 674532"/>
                <a:gd name="connsiteX63" fmla="*/ 522197 w 565712"/>
                <a:gd name="connsiteY63" fmla="*/ 239368 h 674532"/>
                <a:gd name="connsiteX64" fmla="*/ 522197 w 565712"/>
                <a:gd name="connsiteY64" fmla="*/ 326401 h 674532"/>
                <a:gd name="connsiteX65" fmla="*/ 478680 w 565712"/>
                <a:gd name="connsiteY65" fmla="*/ 326401 h 674532"/>
                <a:gd name="connsiteX66" fmla="*/ 478680 w 565712"/>
                <a:gd name="connsiteY66" fmla="*/ 355299 h 674532"/>
                <a:gd name="connsiteX67" fmla="*/ 474261 w 565712"/>
                <a:gd name="connsiteY67" fmla="*/ 377737 h 674532"/>
                <a:gd name="connsiteX68" fmla="*/ 461682 w 565712"/>
                <a:gd name="connsiteY68" fmla="*/ 396435 h 674532"/>
                <a:gd name="connsiteX69" fmla="*/ 442983 w 565712"/>
                <a:gd name="connsiteY69" fmla="*/ 408674 h 674532"/>
                <a:gd name="connsiteX70" fmla="*/ 420545 w 565712"/>
                <a:gd name="connsiteY70" fmla="*/ 413434 h 674532"/>
                <a:gd name="connsiteX71" fmla="*/ 391647 w 565712"/>
                <a:gd name="connsiteY71" fmla="*/ 413434 h 674532"/>
                <a:gd name="connsiteX72" fmla="*/ 391647 w 565712"/>
                <a:gd name="connsiteY72" fmla="*/ 456950 h 674532"/>
                <a:gd name="connsiteX73" fmla="*/ 507578 w 565712"/>
                <a:gd name="connsiteY73" fmla="*/ 456950 h 674532"/>
                <a:gd name="connsiteX74" fmla="*/ 530016 w 565712"/>
                <a:gd name="connsiteY74" fmla="*/ 461370 h 674532"/>
                <a:gd name="connsiteX75" fmla="*/ 548374 w 565712"/>
                <a:gd name="connsiteY75" fmla="*/ 473949 h 674532"/>
                <a:gd name="connsiteX76" fmla="*/ 560953 w 565712"/>
                <a:gd name="connsiteY76" fmla="*/ 492647 h 674532"/>
                <a:gd name="connsiteX77" fmla="*/ 565713 w 565712"/>
                <a:gd name="connsiteY77" fmla="*/ 515085 h 674532"/>
                <a:gd name="connsiteX78" fmla="*/ 130549 w 565712"/>
                <a:gd name="connsiteY78" fmla="*/ 355299 h 674532"/>
                <a:gd name="connsiteX79" fmla="*/ 134629 w 565712"/>
                <a:gd name="connsiteY79" fmla="*/ 365498 h 674532"/>
                <a:gd name="connsiteX80" fmla="*/ 145168 w 565712"/>
                <a:gd name="connsiteY80" fmla="*/ 369918 h 674532"/>
                <a:gd name="connsiteX81" fmla="*/ 420545 w 565712"/>
                <a:gd name="connsiteY81" fmla="*/ 369918 h 674532"/>
                <a:gd name="connsiteX82" fmla="*/ 430744 w 565712"/>
                <a:gd name="connsiteY82" fmla="*/ 365838 h 674532"/>
                <a:gd name="connsiteX83" fmla="*/ 435164 w 565712"/>
                <a:gd name="connsiteY83" fmla="*/ 355299 h 674532"/>
                <a:gd name="connsiteX84" fmla="*/ 435164 w 565712"/>
                <a:gd name="connsiteY84" fmla="*/ 210471 h 674532"/>
                <a:gd name="connsiteX85" fmla="*/ 431084 w 565712"/>
                <a:gd name="connsiteY85" fmla="*/ 200272 h 674532"/>
                <a:gd name="connsiteX86" fmla="*/ 420545 w 565712"/>
                <a:gd name="connsiteY86" fmla="*/ 195852 h 674532"/>
                <a:gd name="connsiteX87" fmla="*/ 145168 w 565712"/>
                <a:gd name="connsiteY87" fmla="*/ 195852 h 674532"/>
                <a:gd name="connsiteX88" fmla="*/ 134969 w 565712"/>
                <a:gd name="connsiteY88" fmla="*/ 199932 h 674532"/>
                <a:gd name="connsiteX89" fmla="*/ 130549 w 565712"/>
                <a:gd name="connsiteY89" fmla="*/ 210471 h 674532"/>
                <a:gd name="connsiteX90" fmla="*/ 130549 w 565712"/>
                <a:gd name="connsiteY90" fmla="*/ 355299 h 674532"/>
                <a:gd name="connsiteX91" fmla="*/ 217582 w 565712"/>
                <a:gd name="connsiteY91" fmla="*/ 413434 h 674532"/>
                <a:gd name="connsiteX92" fmla="*/ 217582 w 565712"/>
                <a:gd name="connsiteY92" fmla="*/ 456950 h 674532"/>
                <a:gd name="connsiteX93" fmla="*/ 348131 w 565712"/>
                <a:gd name="connsiteY93" fmla="*/ 456950 h 674532"/>
                <a:gd name="connsiteX94" fmla="*/ 348131 w 565712"/>
                <a:gd name="connsiteY94" fmla="*/ 413434 h 674532"/>
                <a:gd name="connsiteX95" fmla="*/ 217582 w 565712"/>
                <a:gd name="connsiteY95" fmla="*/ 413434 h 67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65712" h="674532">
                  <a:moveTo>
                    <a:pt x="174066" y="282885"/>
                  </a:moveTo>
                  <a:lnTo>
                    <a:pt x="174066" y="239368"/>
                  </a:lnTo>
                  <a:lnTo>
                    <a:pt x="217582" y="239368"/>
                  </a:lnTo>
                  <a:lnTo>
                    <a:pt x="217582" y="282885"/>
                  </a:lnTo>
                  <a:lnTo>
                    <a:pt x="174066" y="282885"/>
                  </a:lnTo>
                  <a:close/>
                  <a:moveTo>
                    <a:pt x="348131" y="282885"/>
                  </a:moveTo>
                  <a:lnTo>
                    <a:pt x="348131" y="239368"/>
                  </a:lnTo>
                  <a:lnTo>
                    <a:pt x="391647" y="239368"/>
                  </a:lnTo>
                  <a:lnTo>
                    <a:pt x="391647" y="282885"/>
                  </a:lnTo>
                  <a:lnTo>
                    <a:pt x="348131" y="282885"/>
                  </a:lnTo>
                  <a:close/>
                  <a:moveTo>
                    <a:pt x="565713" y="515085"/>
                  </a:moveTo>
                  <a:lnTo>
                    <a:pt x="565713" y="674532"/>
                  </a:lnTo>
                  <a:lnTo>
                    <a:pt x="522197" y="674532"/>
                  </a:lnTo>
                  <a:lnTo>
                    <a:pt x="522197" y="515085"/>
                  </a:lnTo>
                  <a:cubicBezTo>
                    <a:pt x="522197" y="511006"/>
                    <a:pt x="520837" y="507606"/>
                    <a:pt x="518117" y="504886"/>
                  </a:cubicBezTo>
                  <a:cubicBezTo>
                    <a:pt x="515397" y="502167"/>
                    <a:pt x="511885" y="500694"/>
                    <a:pt x="507578" y="500467"/>
                  </a:cubicBezTo>
                  <a:lnTo>
                    <a:pt x="58135" y="500467"/>
                  </a:lnTo>
                  <a:cubicBezTo>
                    <a:pt x="54055" y="500467"/>
                    <a:pt x="50656" y="501827"/>
                    <a:pt x="47936" y="504546"/>
                  </a:cubicBezTo>
                  <a:cubicBezTo>
                    <a:pt x="45216" y="507266"/>
                    <a:pt x="43743" y="510778"/>
                    <a:pt x="43516" y="515085"/>
                  </a:cubicBezTo>
                  <a:lnTo>
                    <a:pt x="43516" y="674532"/>
                  </a:lnTo>
                  <a:lnTo>
                    <a:pt x="0" y="674532"/>
                  </a:lnTo>
                  <a:lnTo>
                    <a:pt x="0" y="515085"/>
                  </a:lnTo>
                  <a:cubicBezTo>
                    <a:pt x="0" y="507154"/>
                    <a:pt x="1473" y="499675"/>
                    <a:pt x="4420" y="492647"/>
                  </a:cubicBezTo>
                  <a:cubicBezTo>
                    <a:pt x="7366" y="485620"/>
                    <a:pt x="11559" y="479501"/>
                    <a:pt x="16999" y="474289"/>
                  </a:cubicBezTo>
                  <a:cubicBezTo>
                    <a:pt x="22438" y="469077"/>
                    <a:pt x="28558" y="464882"/>
                    <a:pt x="35357" y="461710"/>
                  </a:cubicBezTo>
                  <a:cubicBezTo>
                    <a:pt x="42156" y="458538"/>
                    <a:pt x="49749" y="456950"/>
                    <a:pt x="58135" y="456950"/>
                  </a:cubicBezTo>
                  <a:lnTo>
                    <a:pt x="174066" y="456950"/>
                  </a:lnTo>
                  <a:lnTo>
                    <a:pt x="174066" y="413434"/>
                  </a:lnTo>
                  <a:lnTo>
                    <a:pt x="145168" y="413434"/>
                  </a:lnTo>
                  <a:cubicBezTo>
                    <a:pt x="137235" y="413434"/>
                    <a:pt x="129756" y="411962"/>
                    <a:pt x="122730" y="409014"/>
                  </a:cubicBezTo>
                  <a:cubicBezTo>
                    <a:pt x="115704" y="406067"/>
                    <a:pt x="109471" y="401875"/>
                    <a:pt x="104031" y="396435"/>
                  </a:cubicBezTo>
                  <a:cubicBezTo>
                    <a:pt x="98592" y="390996"/>
                    <a:pt x="94512" y="384876"/>
                    <a:pt x="91792" y="378077"/>
                  </a:cubicBezTo>
                  <a:cubicBezTo>
                    <a:pt x="89073" y="371277"/>
                    <a:pt x="87486" y="363686"/>
                    <a:pt x="87033" y="355299"/>
                  </a:cubicBezTo>
                  <a:lnTo>
                    <a:pt x="87033" y="326401"/>
                  </a:lnTo>
                  <a:lnTo>
                    <a:pt x="43516" y="326401"/>
                  </a:lnTo>
                  <a:lnTo>
                    <a:pt x="43516" y="239368"/>
                  </a:lnTo>
                  <a:lnTo>
                    <a:pt x="87033" y="239368"/>
                  </a:lnTo>
                  <a:lnTo>
                    <a:pt x="87033" y="210471"/>
                  </a:lnTo>
                  <a:cubicBezTo>
                    <a:pt x="87033" y="202538"/>
                    <a:pt x="88506" y="195059"/>
                    <a:pt x="91452" y="188033"/>
                  </a:cubicBezTo>
                  <a:cubicBezTo>
                    <a:pt x="94399" y="181006"/>
                    <a:pt x="98592" y="174887"/>
                    <a:pt x="104031" y="169674"/>
                  </a:cubicBezTo>
                  <a:cubicBezTo>
                    <a:pt x="109471" y="164461"/>
                    <a:pt x="115590" y="160268"/>
                    <a:pt x="122390" y="157095"/>
                  </a:cubicBezTo>
                  <a:cubicBezTo>
                    <a:pt x="129189" y="153922"/>
                    <a:pt x="136782" y="152336"/>
                    <a:pt x="145168" y="152336"/>
                  </a:cubicBezTo>
                  <a:lnTo>
                    <a:pt x="261098" y="152336"/>
                  </a:lnTo>
                  <a:lnTo>
                    <a:pt x="261098" y="81282"/>
                  </a:lnTo>
                  <a:cubicBezTo>
                    <a:pt x="254526" y="77429"/>
                    <a:pt x="249312" y="72102"/>
                    <a:pt x="245460" y="65303"/>
                  </a:cubicBezTo>
                  <a:cubicBezTo>
                    <a:pt x="241607" y="58503"/>
                    <a:pt x="239567" y="51251"/>
                    <a:pt x="239340" y="43545"/>
                  </a:cubicBezTo>
                  <a:cubicBezTo>
                    <a:pt x="239340" y="37425"/>
                    <a:pt x="240473" y="31759"/>
                    <a:pt x="242740" y="26546"/>
                  </a:cubicBezTo>
                  <a:cubicBezTo>
                    <a:pt x="245006" y="21333"/>
                    <a:pt x="248066" y="16800"/>
                    <a:pt x="251919" y="12947"/>
                  </a:cubicBezTo>
                  <a:cubicBezTo>
                    <a:pt x="255772" y="9094"/>
                    <a:pt x="260418" y="5921"/>
                    <a:pt x="265858" y="3428"/>
                  </a:cubicBezTo>
                  <a:cubicBezTo>
                    <a:pt x="271297" y="935"/>
                    <a:pt x="276964" y="-198"/>
                    <a:pt x="282856" y="28"/>
                  </a:cubicBezTo>
                  <a:cubicBezTo>
                    <a:pt x="288976" y="28"/>
                    <a:pt x="294642" y="1162"/>
                    <a:pt x="299855" y="3428"/>
                  </a:cubicBezTo>
                  <a:cubicBezTo>
                    <a:pt x="305067" y="5695"/>
                    <a:pt x="309602" y="8754"/>
                    <a:pt x="313454" y="12607"/>
                  </a:cubicBezTo>
                  <a:cubicBezTo>
                    <a:pt x="317306" y="16460"/>
                    <a:pt x="320481" y="21107"/>
                    <a:pt x="322973" y="26546"/>
                  </a:cubicBezTo>
                  <a:cubicBezTo>
                    <a:pt x="325465" y="31986"/>
                    <a:pt x="326601" y="37652"/>
                    <a:pt x="326373" y="43545"/>
                  </a:cubicBezTo>
                  <a:cubicBezTo>
                    <a:pt x="326373" y="51251"/>
                    <a:pt x="324445" y="58503"/>
                    <a:pt x="320593" y="65303"/>
                  </a:cubicBezTo>
                  <a:cubicBezTo>
                    <a:pt x="316741" y="72102"/>
                    <a:pt x="311414" y="77429"/>
                    <a:pt x="304615" y="81282"/>
                  </a:cubicBezTo>
                  <a:lnTo>
                    <a:pt x="304615" y="152336"/>
                  </a:lnTo>
                  <a:lnTo>
                    <a:pt x="420545" y="152336"/>
                  </a:lnTo>
                  <a:cubicBezTo>
                    <a:pt x="428477" y="152336"/>
                    <a:pt x="435956" y="153809"/>
                    <a:pt x="442983" y="156755"/>
                  </a:cubicBezTo>
                  <a:cubicBezTo>
                    <a:pt x="450010" y="159702"/>
                    <a:pt x="456130" y="163895"/>
                    <a:pt x="461342" y="169334"/>
                  </a:cubicBezTo>
                  <a:cubicBezTo>
                    <a:pt x="466553" y="174774"/>
                    <a:pt x="470749" y="181006"/>
                    <a:pt x="473921" y="188033"/>
                  </a:cubicBezTo>
                  <a:cubicBezTo>
                    <a:pt x="477092" y="195059"/>
                    <a:pt x="478680" y="202538"/>
                    <a:pt x="478680" y="210471"/>
                  </a:cubicBezTo>
                  <a:lnTo>
                    <a:pt x="478680" y="239368"/>
                  </a:lnTo>
                  <a:lnTo>
                    <a:pt x="522197" y="239368"/>
                  </a:lnTo>
                  <a:lnTo>
                    <a:pt x="522197" y="326401"/>
                  </a:lnTo>
                  <a:lnTo>
                    <a:pt x="478680" y="326401"/>
                  </a:lnTo>
                  <a:lnTo>
                    <a:pt x="478680" y="355299"/>
                  </a:lnTo>
                  <a:cubicBezTo>
                    <a:pt x="478680" y="363230"/>
                    <a:pt x="477208" y="370710"/>
                    <a:pt x="474261" y="377737"/>
                  </a:cubicBezTo>
                  <a:cubicBezTo>
                    <a:pt x="471313" y="384764"/>
                    <a:pt x="467121" y="390996"/>
                    <a:pt x="461682" y="396435"/>
                  </a:cubicBezTo>
                  <a:cubicBezTo>
                    <a:pt x="456242" y="401875"/>
                    <a:pt x="450010" y="405955"/>
                    <a:pt x="442983" y="408674"/>
                  </a:cubicBezTo>
                  <a:cubicBezTo>
                    <a:pt x="435956" y="411394"/>
                    <a:pt x="428477" y="412982"/>
                    <a:pt x="420545" y="413434"/>
                  </a:cubicBezTo>
                  <a:lnTo>
                    <a:pt x="391647" y="413434"/>
                  </a:lnTo>
                  <a:lnTo>
                    <a:pt x="391647" y="456950"/>
                  </a:lnTo>
                  <a:lnTo>
                    <a:pt x="507578" y="456950"/>
                  </a:lnTo>
                  <a:cubicBezTo>
                    <a:pt x="515509" y="456950"/>
                    <a:pt x="522989" y="458422"/>
                    <a:pt x="530016" y="461370"/>
                  </a:cubicBezTo>
                  <a:cubicBezTo>
                    <a:pt x="537043" y="464317"/>
                    <a:pt x="543163" y="468509"/>
                    <a:pt x="548374" y="473949"/>
                  </a:cubicBezTo>
                  <a:cubicBezTo>
                    <a:pt x="553586" y="479388"/>
                    <a:pt x="557781" y="485620"/>
                    <a:pt x="560953" y="492647"/>
                  </a:cubicBezTo>
                  <a:cubicBezTo>
                    <a:pt x="564125" y="499675"/>
                    <a:pt x="565713" y="507154"/>
                    <a:pt x="565713" y="515085"/>
                  </a:cubicBezTo>
                  <a:close/>
                  <a:moveTo>
                    <a:pt x="130549" y="355299"/>
                  </a:moveTo>
                  <a:cubicBezTo>
                    <a:pt x="130549" y="359378"/>
                    <a:pt x="131909" y="362778"/>
                    <a:pt x="134629" y="365498"/>
                  </a:cubicBezTo>
                  <a:cubicBezTo>
                    <a:pt x="137349" y="368218"/>
                    <a:pt x="140861" y="369690"/>
                    <a:pt x="145168" y="369918"/>
                  </a:cubicBezTo>
                  <a:lnTo>
                    <a:pt x="420545" y="369918"/>
                  </a:lnTo>
                  <a:cubicBezTo>
                    <a:pt x="424625" y="369918"/>
                    <a:pt x="428024" y="368558"/>
                    <a:pt x="430744" y="365838"/>
                  </a:cubicBezTo>
                  <a:cubicBezTo>
                    <a:pt x="433464" y="363118"/>
                    <a:pt x="434936" y="359606"/>
                    <a:pt x="435164" y="355299"/>
                  </a:cubicBezTo>
                  <a:lnTo>
                    <a:pt x="435164" y="210471"/>
                  </a:lnTo>
                  <a:cubicBezTo>
                    <a:pt x="435164" y="206391"/>
                    <a:pt x="433804" y="202991"/>
                    <a:pt x="431084" y="200272"/>
                  </a:cubicBezTo>
                  <a:cubicBezTo>
                    <a:pt x="428364" y="197552"/>
                    <a:pt x="424852" y="196079"/>
                    <a:pt x="420545" y="195852"/>
                  </a:cubicBezTo>
                  <a:lnTo>
                    <a:pt x="145168" y="195852"/>
                  </a:lnTo>
                  <a:cubicBezTo>
                    <a:pt x="141088" y="195852"/>
                    <a:pt x="137689" y="197212"/>
                    <a:pt x="134969" y="199932"/>
                  </a:cubicBezTo>
                  <a:cubicBezTo>
                    <a:pt x="132249" y="202651"/>
                    <a:pt x="130776" y="206164"/>
                    <a:pt x="130549" y="210471"/>
                  </a:cubicBezTo>
                  <a:lnTo>
                    <a:pt x="130549" y="355299"/>
                  </a:lnTo>
                  <a:close/>
                  <a:moveTo>
                    <a:pt x="217582" y="413434"/>
                  </a:moveTo>
                  <a:lnTo>
                    <a:pt x="217582" y="456950"/>
                  </a:lnTo>
                  <a:lnTo>
                    <a:pt x="348131" y="456950"/>
                  </a:lnTo>
                  <a:lnTo>
                    <a:pt x="348131" y="413434"/>
                  </a:lnTo>
                  <a:lnTo>
                    <a:pt x="217582" y="413434"/>
                  </a:lnTo>
                  <a:close/>
                </a:path>
              </a:pathLst>
            </a:custGeom>
            <a:solidFill>
              <a:schemeClr val="bg1"/>
            </a:solidFill>
            <a:ln w="34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30" name="TextBox 38, chunk 1">
              <a:extLst>
                <a:ext uri="{FF2B5EF4-FFF2-40B4-BE49-F238E27FC236}">
                  <a16:creationId xmlns:a16="http://schemas.microsoft.com/office/drawing/2014/main" id="{4B8DE113-9102-6E16-D995-F9B13FF87B29}"/>
                </a:ext>
              </a:extLst>
            </p:cNvPr>
            <p:cNvSpPr txBox="1"/>
            <p:nvPr/>
          </p:nvSpPr>
          <p:spPr>
            <a:xfrm>
              <a:off x="6821913" y="3617294"/>
              <a:ext cx="3048738" cy="492443"/>
            </a:xfrm>
            <a:prstGeom prst="rect">
              <a:avLst/>
            </a:prstGeom>
            <a:noFill/>
            <a:ln>
              <a:noFill/>
            </a:ln>
          </p:spPr>
          <p:txBody>
            <a:bodyPr wrap="square" lIns="0" tIns="0" rIns="0" bIns="0" numCol="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defTabSz="932742">
                <a:spcBef>
                  <a:spcPct val="20000"/>
                </a:spcBef>
                <a:spcAft>
                  <a:spcPts val="0"/>
                </a:spcAft>
                <a:buSzPct val="90000"/>
                <a:defRPr/>
              </a:pPr>
              <a:r>
                <a:rPr lang="en-US" sz="1600" spc="-40" dirty="0">
                  <a:solidFill>
                    <a:schemeClr val="bg1"/>
                  </a:solidFill>
                </a:rPr>
                <a:t>Automation launched independent</a:t>
              </a:r>
              <a:r>
                <a:rPr lang="en-US" sz="1600" spc="-50" dirty="0">
                  <a:solidFill>
                    <a:schemeClr val="bg1"/>
                  </a:solidFill>
                </a:rPr>
                <a:t> </a:t>
              </a:r>
              <a:r>
                <a:rPr lang="en-US" sz="1600" dirty="0">
                  <a:solidFill>
                    <a:schemeClr val="bg1"/>
                  </a:solidFill>
                </a:rPr>
                <a:t>of any human involvement</a:t>
              </a:r>
            </a:p>
          </p:txBody>
        </p:sp>
        <p:sp>
          <p:nvSpPr>
            <p:cNvPr id="31" name="TextBox 38, chunk 1">
              <a:extLst>
                <a:ext uri="{FF2B5EF4-FFF2-40B4-BE49-F238E27FC236}">
                  <a16:creationId xmlns:a16="http://schemas.microsoft.com/office/drawing/2014/main" id="{0B10CACB-48CA-37DE-2B03-3FED7AFEB589}"/>
                </a:ext>
              </a:extLst>
            </p:cNvPr>
            <p:cNvSpPr txBox="1"/>
            <p:nvPr/>
          </p:nvSpPr>
          <p:spPr>
            <a:xfrm>
              <a:off x="6821911" y="4552673"/>
              <a:ext cx="3048738" cy="492443"/>
            </a:xfrm>
            <a:prstGeom prst="rect">
              <a:avLst/>
            </a:prstGeom>
            <a:noFill/>
            <a:ln>
              <a:noFill/>
            </a:ln>
          </p:spPr>
          <p:txBody>
            <a:bodyPr wrap="square" lIns="0" tIns="0" rIns="0" bIns="0" numCol="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defTabSz="932742">
                <a:spcBef>
                  <a:spcPct val="20000"/>
                </a:spcBef>
                <a:spcAft>
                  <a:spcPts val="0"/>
                </a:spcAft>
                <a:buSzPct val="90000"/>
                <a:defRPr/>
              </a:pPr>
              <a:r>
                <a:rPr lang="en-US" sz="1600" dirty="0">
                  <a:solidFill>
                    <a:schemeClr val="bg1"/>
                  </a:solidFill>
                </a:rPr>
                <a:t>Tasks are fully automated and can be run at scale</a:t>
              </a:r>
            </a:p>
          </p:txBody>
        </p:sp>
        <p:cxnSp>
          <p:nvCxnSpPr>
            <p:cNvPr id="33" name="!!line2">
              <a:extLst>
                <a:ext uri="{FF2B5EF4-FFF2-40B4-BE49-F238E27FC236}">
                  <a16:creationId xmlns:a16="http://schemas.microsoft.com/office/drawing/2014/main" id="{17AE9F19-C8C8-E58D-90A7-30D7A2CCF703}"/>
                </a:ext>
              </a:extLst>
            </p:cNvPr>
            <p:cNvCxnSpPr>
              <a:cxnSpLocks/>
            </p:cNvCxnSpPr>
            <p:nvPr/>
          </p:nvCxnSpPr>
          <p:spPr>
            <a:xfrm flipH="1">
              <a:off x="6987370" y="4331205"/>
              <a:ext cx="2717822" cy="0"/>
            </a:xfrm>
            <a:prstGeom prst="line">
              <a:avLst/>
            </a:prstGeom>
            <a:ln>
              <a:solidFill>
                <a:schemeClr val="bg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19789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50"/>
                                        <p:tgtEl>
                                          <p:spTgt spid="34"/>
                                        </p:tgtEl>
                                      </p:cBhvr>
                                    </p:animEffect>
                                  </p:childTnLst>
                                </p:cTn>
                              </p:par>
                              <p:par>
                                <p:cTn id="8" presetID="42" presetClass="path" presetSubtype="0" decel="100000" fill="hold" nodeType="withEffect">
                                  <p:stCondLst>
                                    <p:cond delay="0"/>
                                  </p:stCondLst>
                                  <p:childTnLst>
                                    <p:animMotion origin="layout" path="M -0.01602 -2.59259E-6 L 4.79167E-6 -2.59259E-6 " pathEditMode="relative" rAng="0" ptsTypes="AA">
                                      <p:cBhvr>
                                        <p:cTn id="9" dur="1000" fill="hold"/>
                                        <p:tgtEl>
                                          <p:spTgt spid="34"/>
                                        </p:tgtEl>
                                        <p:attrNameLst>
                                          <p:attrName>ppt_x</p:attrName>
                                          <p:attrName>ppt_y</p:attrName>
                                        </p:attrNameLst>
                                      </p:cBhvr>
                                      <p:rCtr x="794" y="0"/>
                                    </p:animMotion>
                                  </p:childTnLst>
                                </p:cTn>
                              </p:par>
                              <p:par>
                                <p:cTn id="10" presetID="10" presetClass="entr" presetSubtype="0" fill="hold"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50"/>
                                        <p:tgtEl>
                                          <p:spTgt spid="35"/>
                                        </p:tgtEl>
                                      </p:cBhvr>
                                    </p:animEffect>
                                  </p:childTnLst>
                                </p:cTn>
                              </p:par>
                              <p:par>
                                <p:cTn id="13" presetID="42" presetClass="path" presetSubtype="0" decel="100000" fill="hold" nodeType="withEffect">
                                  <p:stCondLst>
                                    <p:cond delay="250"/>
                                  </p:stCondLst>
                                  <p:childTnLst>
                                    <p:animMotion origin="layout" path="M -0.01601 -2.59259E-6 L 5E-6 -2.59259E-6 " pathEditMode="relative" rAng="0" ptsTypes="AA">
                                      <p:cBhvr>
                                        <p:cTn id="14" dur="1000" fill="hold"/>
                                        <p:tgtEl>
                                          <p:spTgt spid="35"/>
                                        </p:tgtEl>
                                        <p:attrNameLst>
                                          <p:attrName>ppt_x</p:attrName>
                                          <p:attrName>ppt_y</p:attrName>
                                        </p:attrNameLst>
                                      </p:cBhvr>
                                      <p:rCtr x="7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F328C-ADB3-336B-AC47-7B5823A70C61}"/>
              </a:ext>
            </a:extLst>
          </p:cNvPr>
          <p:cNvSpPr>
            <a:spLocks noGrp="1"/>
          </p:cNvSpPr>
          <p:nvPr>
            <p:ph type="title"/>
          </p:nvPr>
        </p:nvSpPr>
        <p:spPr>
          <a:xfrm>
            <a:off x="539999" y="430035"/>
            <a:ext cx="4041237" cy="2031325"/>
          </a:xfrm>
        </p:spPr>
        <p:txBody>
          <a:bodyPr/>
          <a:lstStyle/>
          <a:p>
            <a:r>
              <a:rPr lang="en-AU"/>
              <a:t>Hosted RPA bots key features</a:t>
            </a:r>
          </a:p>
        </p:txBody>
      </p:sp>
      <p:sp>
        <p:nvSpPr>
          <p:cNvPr id="5" name="Rectangle 4">
            <a:extLst>
              <a:ext uri="{FF2B5EF4-FFF2-40B4-BE49-F238E27FC236}">
                <a16:creationId xmlns:a16="http://schemas.microsoft.com/office/drawing/2014/main" id="{C4F11C50-3ADF-44A2-BCAA-137DF8F4128F}"/>
              </a:ext>
            </a:extLst>
          </p:cNvPr>
          <p:cNvSpPr/>
          <p:nvPr/>
        </p:nvSpPr>
        <p:spPr bwMode="auto">
          <a:xfrm>
            <a:off x="7146386" y="1838662"/>
            <a:ext cx="2843776" cy="184796"/>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82000">
                      <a:srgbClr val="000000"/>
                    </a:gs>
                    <a:gs pos="0">
                      <a:srgbClr val="000000"/>
                    </a:gs>
                  </a:gsLst>
                  <a:lin ang="2700000" scaled="1"/>
                </a:gradFill>
                <a:effectLst/>
                <a:uLnTx/>
                <a:uFillTx/>
                <a:latin typeface="Segoe UI"/>
                <a:ea typeface="+mn-ea"/>
                <a:cs typeface="Segoe UI" pitchFamily="34" charset="0"/>
              </a:rPr>
              <a:t>Streamlined and fast setup</a:t>
            </a:r>
          </a:p>
        </p:txBody>
      </p:sp>
      <p:cxnSp>
        <p:nvCxnSpPr>
          <p:cNvPr id="6" name="Straight Connector 5">
            <a:extLst>
              <a:ext uri="{FF2B5EF4-FFF2-40B4-BE49-F238E27FC236}">
                <a16:creationId xmlns:a16="http://schemas.microsoft.com/office/drawing/2014/main" id="{0C96BF3C-1A0D-4EDD-8B62-08B00EBACFEE}"/>
              </a:ext>
              <a:ext uri="{C183D7F6-B498-43B3-948B-1728B52AA6E4}">
                <adec:decorative xmlns:adec="http://schemas.microsoft.com/office/drawing/2017/decorative" val="1"/>
              </a:ext>
            </a:extLst>
          </p:cNvPr>
          <p:cNvCxnSpPr>
            <a:cxnSpLocks/>
          </p:cNvCxnSpPr>
          <p:nvPr/>
        </p:nvCxnSpPr>
        <p:spPr>
          <a:xfrm>
            <a:off x="5792342" y="2746630"/>
            <a:ext cx="5486400" cy="0"/>
          </a:xfrm>
          <a:prstGeom prst="line">
            <a:avLst/>
          </a:prstGeom>
          <a:noFill/>
          <a:ln w="9525" cap="flat" cmpd="sng" algn="ctr">
            <a:solidFill>
              <a:schemeClr val="bg1">
                <a:lumMod val="65000"/>
              </a:scheme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92D11145-9DFB-4A4B-B4F6-1A3CB434C23C}"/>
              </a:ext>
              <a:ext uri="{C183D7F6-B498-43B3-948B-1728B52AA6E4}">
                <adec:decorative xmlns:adec="http://schemas.microsoft.com/office/drawing/2017/decorative" val="1"/>
              </a:ext>
            </a:extLst>
          </p:cNvPr>
          <p:cNvCxnSpPr>
            <a:cxnSpLocks/>
          </p:cNvCxnSpPr>
          <p:nvPr/>
        </p:nvCxnSpPr>
        <p:spPr>
          <a:xfrm>
            <a:off x="5792342" y="4281806"/>
            <a:ext cx="5486400" cy="0"/>
          </a:xfrm>
          <a:prstGeom prst="line">
            <a:avLst/>
          </a:prstGeom>
          <a:noFill/>
          <a:ln w="9525" cap="flat" cmpd="sng" algn="ctr">
            <a:solidFill>
              <a:schemeClr val="bg1">
                <a:lumMod val="65000"/>
              </a:schemeClr>
            </a:solidFill>
            <a:prstDash val="solid"/>
            <a:headEnd type="none" w="lg" len="med"/>
            <a:tailEnd type="none" w="lg" len="med"/>
          </a:ln>
          <a:effectLst/>
        </p:spPr>
      </p:cxnSp>
      <p:sp>
        <p:nvSpPr>
          <p:cNvPr id="8" name="Text Placeholder 6">
            <a:extLst>
              <a:ext uri="{FF2B5EF4-FFF2-40B4-BE49-F238E27FC236}">
                <a16:creationId xmlns:a16="http://schemas.microsoft.com/office/drawing/2014/main" id="{EA84D8AB-400F-4E3A-937C-81B319694E85}"/>
              </a:ext>
            </a:extLst>
          </p:cNvPr>
          <p:cNvSpPr txBox="1">
            <a:spLocks/>
          </p:cNvSpPr>
          <p:nvPr/>
        </p:nvSpPr>
        <p:spPr>
          <a:xfrm>
            <a:off x="7146386" y="3299350"/>
            <a:ext cx="4023360" cy="259299"/>
          </a:xfrm>
          <a:prstGeom prst="rect">
            <a:avLst/>
          </a:prstGeom>
        </p:spPr>
        <p:txBody>
          <a:bodyPr lIns="0" tIns="0" r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lang="en-US" sz="1600" dirty="0">
                <a:gradFill>
                  <a:gsLst>
                    <a:gs pos="83000">
                      <a:srgbClr val="000000"/>
                    </a:gs>
                    <a:gs pos="100000">
                      <a:srgbClr val="000000"/>
                    </a:gs>
                  </a:gsLst>
                  <a:lin ang="5400000" scaled="1"/>
                </a:gradFill>
                <a:latin typeface="Segoe UI"/>
                <a:cs typeface="Segoe UI Light" panose="020B0502040204020203" pitchFamily="34" charset="0"/>
              </a:rPr>
              <a:t>Auto-scale based on the work queue content</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endParaRPr>
          </a:p>
        </p:txBody>
      </p:sp>
      <p:sp>
        <p:nvSpPr>
          <p:cNvPr id="9" name="Text Placeholder 6">
            <a:extLst>
              <a:ext uri="{FF2B5EF4-FFF2-40B4-BE49-F238E27FC236}">
                <a16:creationId xmlns:a16="http://schemas.microsoft.com/office/drawing/2014/main" id="{03591E7F-5520-464B-BDD6-4B868C7B9046}"/>
              </a:ext>
            </a:extLst>
          </p:cNvPr>
          <p:cNvSpPr txBox="1">
            <a:spLocks/>
          </p:cNvSpPr>
          <p:nvPr/>
        </p:nvSpPr>
        <p:spPr>
          <a:xfrm>
            <a:off x="7146386" y="4637914"/>
            <a:ext cx="4023360" cy="455907"/>
          </a:xfrm>
          <a:prstGeom prst="rect">
            <a:avLst/>
          </a:prstGeom>
        </p:spPr>
        <p:txBody>
          <a:bodyPr lIns="0" tIns="0" r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Bots seamlessly load balanced across the different workloads</a:t>
            </a:r>
          </a:p>
        </p:txBody>
      </p:sp>
      <p:sp>
        <p:nvSpPr>
          <p:cNvPr id="36" name="Graphic 2">
            <a:extLst>
              <a:ext uri="{FF2B5EF4-FFF2-40B4-BE49-F238E27FC236}">
                <a16:creationId xmlns:a16="http://schemas.microsoft.com/office/drawing/2014/main" id="{0006AAE3-910A-DE02-9336-4EC22C5FDA90}"/>
              </a:ext>
            </a:extLst>
          </p:cNvPr>
          <p:cNvSpPr>
            <a:spLocks noChangeAspect="1"/>
          </p:cNvSpPr>
          <p:nvPr/>
        </p:nvSpPr>
        <p:spPr>
          <a:xfrm>
            <a:off x="5976207" y="1613665"/>
            <a:ext cx="731163" cy="731520"/>
          </a:xfrm>
          <a:custGeom>
            <a:avLst/>
            <a:gdLst>
              <a:gd name="connsiteX0" fmla="*/ 98889 w 738779"/>
              <a:gd name="connsiteY0" fmla="*/ 544250 h 739140"/>
              <a:gd name="connsiteX1" fmla="*/ 194890 w 738779"/>
              <a:gd name="connsiteY1" fmla="*/ 640251 h 739140"/>
              <a:gd name="connsiteX2" fmla="*/ 177206 w 738779"/>
              <a:gd name="connsiteY2" fmla="*/ 683199 h 739140"/>
              <a:gd name="connsiteX3" fmla="*/ 109355 w 738779"/>
              <a:gd name="connsiteY3" fmla="*/ 629785 h 739140"/>
              <a:gd name="connsiteX4" fmla="*/ 55941 w 738779"/>
              <a:gd name="connsiteY4" fmla="*/ 561934 h 739140"/>
              <a:gd name="connsiteX5" fmla="*/ 98889 w 738779"/>
              <a:gd name="connsiteY5" fmla="*/ 544250 h 739140"/>
              <a:gd name="connsiteX6" fmla="*/ 54497 w 738779"/>
              <a:gd name="connsiteY6" fmla="*/ 301719 h 739140"/>
              <a:gd name="connsiteX7" fmla="*/ 48362 w 738779"/>
              <a:gd name="connsiteY7" fmla="*/ 335284 h 739140"/>
              <a:gd name="connsiteX8" fmla="*/ 46196 w 738779"/>
              <a:gd name="connsiteY8" fmla="*/ 369570 h 739140"/>
              <a:gd name="connsiteX9" fmla="*/ 48362 w 738779"/>
              <a:gd name="connsiteY9" fmla="*/ 403856 h 739140"/>
              <a:gd name="connsiteX10" fmla="*/ 54497 w 738779"/>
              <a:gd name="connsiteY10" fmla="*/ 437782 h 739140"/>
              <a:gd name="connsiteX11" fmla="*/ 11549 w 738779"/>
              <a:gd name="connsiteY11" fmla="*/ 455466 h 739140"/>
              <a:gd name="connsiteX12" fmla="*/ 3248 w 738779"/>
              <a:gd name="connsiteY12" fmla="*/ 412879 h 739140"/>
              <a:gd name="connsiteX13" fmla="*/ 0 w 738779"/>
              <a:gd name="connsiteY13" fmla="*/ 369570 h 739140"/>
              <a:gd name="connsiteX14" fmla="*/ 3248 w 738779"/>
              <a:gd name="connsiteY14" fmla="*/ 326622 h 739140"/>
              <a:gd name="connsiteX15" fmla="*/ 11549 w 738779"/>
              <a:gd name="connsiteY15" fmla="*/ 283674 h 739140"/>
              <a:gd name="connsiteX16" fmla="*/ 54497 w 738779"/>
              <a:gd name="connsiteY16" fmla="*/ 301719 h 739140"/>
              <a:gd name="connsiteX17" fmla="*/ 369570 w 738779"/>
              <a:gd name="connsiteY17" fmla="*/ 692944 h 739140"/>
              <a:gd name="connsiteX18" fmla="*/ 403856 w 738779"/>
              <a:gd name="connsiteY18" fmla="*/ 690778 h 739140"/>
              <a:gd name="connsiteX19" fmla="*/ 437782 w 738779"/>
              <a:gd name="connsiteY19" fmla="*/ 684643 h 739140"/>
              <a:gd name="connsiteX20" fmla="*/ 455466 w 738779"/>
              <a:gd name="connsiteY20" fmla="*/ 727591 h 739140"/>
              <a:gd name="connsiteX21" fmla="*/ 412879 w 738779"/>
              <a:gd name="connsiteY21" fmla="*/ 735892 h 739140"/>
              <a:gd name="connsiteX22" fmla="*/ 369570 w 738779"/>
              <a:gd name="connsiteY22" fmla="*/ 739140 h 739140"/>
              <a:gd name="connsiteX23" fmla="*/ 326622 w 738779"/>
              <a:gd name="connsiteY23" fmla="*/ 735892 h 739140"/>
              <a:gd name="connsiteX24" fmla="*/ 283674 w 738779"/>
              <a:gd name="connsiteY24" fmla="*/ 727591 h 739140"/>
              <a:gd name="connsiteX25" fmla="*/ 301358 w 738779"/>
              <a:gd name="connsiteY25" fmla="*/ 684643 h 739140"/>
              <a:gd name="connsiteX26" fmla="*/ 335284 w 738779"/>
              <a:gd name="connsiteY26" fmla="*/ 690778 h 739140"/>
              <a:gd name="connsiteX27" fmla="*/ 369570 w 738779"/>
              <a:gd name="connsiteY27" fmla="*/ 692944 h 739140"/>
              <a:gd name="connsiteX28" fmla="*/ 727591 w 738779"/>
              <a:gd name="connsiteY28" fmla="*/ 283674 h 739140"/>
              <a:gd name="connsiteX29" fmla="*/ 735531 w 738779"/>
              <a:gd name="connsiteY29" fmla="*/ 326261 h 739140"/>
              <a:gd name="connsiteX30" fmla="*/ 738779 w 738779"/>
              <a:gd name="connsiteY30" fmla="*/ 369570 h 739140"/>
              <a:gd name="connsiteX31" fmla="*/ 735892 w 738779"/>
              <a:gd name="connsiteY31" fmla="*/ 412518 h 739140"/>
              <a:gd name="connsiteX32" fmla="*/ 727591 w 738779"/>
              <a:gd name="connsiteY32" fmla="*/ 455466 h 739140"/>
              <a:gd name="connsiteX33" fmla="*/ 684643 w 738779"/>
              <a:gd name="connsiteY33" fmla="*/ 437782 h 739140"/>
              <a:gd name="connsiteX34" fmla="*/ 690778 w 738779"/>
              <a:gd name="connsiteY34" fmla="*/ 403856 h 739140"/>
              <a:gd name="connsiteX35" fmla="*/ 692944 w 738779"/>
              <a:gd name="connsiteY35" fmla="*/ 369570 h 739140"/>
              <a:gd name="connsiteX36" fmla="*/ 690778 w 738779"/>
              <a:gd name="connsiteY36" fmla="*/ 335645 h 739140"/>
              <a:gd name="connsiteX37" fmla="*/ 684643 w 738779"/>
              <a:gd name="connsiteY37" fmla="*/ 301719 h 739140"/>
              <a:gd name="connsiteX38" fmla="*/ 727591 w 738779"/>
              <a:gd name="connsiteY38" fmla="*/ 283674 h 739140"/>
              <a:gd name="connsiteX39" fmla="*/ 639890 w 738779"/>
              <a:gd name="connsiteY39" fmla="*/ 194890 h 739140"/>
              <a:gd name="connsiteX40" fmla="*/ 597303 w 738779"/>
              <a:gd name="connsiteY40" fmla="*/ 141837 h 739140"/>
              <a:gd name="connsiteX41" fmla="*/ 544250 w 738779"/>
              <a:gd name="connsiteY41" fmla="*/ 99250 h 739140"/>
              <a:gd name="connsiteX42" fmla="*/ 561934 w 738779"/>
              <a:gd name="connsiteY42" fmla="*/ 56302 h 739140"/>
              <a:gd name="connsiteX43" fmla="*/ 629785 w 738779"/>
              <a:gd name="connsiteY43" fmla="*/ 109355 h 739140"/>
              <a:gd name="connsiteX44" fmla="*/ 683199 w 738779"/>
              <a:gd name="connsiteY44" fmla="*/ 177206 h 739140"/>
              <a:gd name="connsiteX45" fmla="*/ 639890 w 738779"/>
              <a:gd name="connsiteY45" fmla="*/ 194890 h 739140"/>
              <a:gd name="connsiteX46" fmla="*/ 544250 w 738779"/>
              <a:gd name="connsiteY46" fmla="*/ 640251 h 739140"/>
              <a:gd name="connsiteX47" fmla="*/ 640251 w 738779"/>
              <a:gd name="connsiteY47" fmla="*/ 544250 h 739140"/>
              <a:gd name="connsiteX48" fmla="*/ 683199 w 738779"/>
              <a:gd name="connsiteY48" fmla="*/ 561934 h 739140"/>
              <a:gd name="connsiteX49" fmla="*/ 629785 w 738779"/>
              <a:gd name="connsiteY49" fmla="*/ 629785 h 739140"/>
              <a:gd name="connsiteX50" fmla="*/ 561934 w 738779"/>
              <a:gd name="connsiteY50" fmla="*/ 683199 h 739140"/>
              <a:gd name="connsiteX51" fmla="*/ 544250 w 738779"/>
              <a:gd name="connsiteY51" fmla="*/ 640251 h 739140"/>
              <a:gd name="connsiteX52" fmla="*/ 92393 w 738779"/>
              <a:gd name="connsiteY52" fmla="*/ 0 h 739140"/>
              <a:gd name="connsiteX53" fmla="*/ 277178 w 738779"/>
              <a:gd name="connsiteY53" fmla="*/ 0 h 739140"/>
              <a:gd name="connsiteX54" fmla="*/ 277178 w 738779"/>
              <a:gd name="connsiteY54" fmla="*/ 184785 h 739140"/>
              <a:gd name="connsiteX55" fmla="*/ 230981 w 738779"/>
              <a:gd name="connsiteY55" fmla="*/ 184785 h 739140"/>
              <a:gd name="connsiteX56" fmla="*/ 230981 w 738779"/>
              <a:gd name="connsiteY56" fmla="*/ 79039 h 739140"/>
              <a:gd name="connsiteX57" fmla="*/ 156634 w 738779"/>
              <a:gd name="connsiteY57" fmla="*/ 127401 h 739140"/>
              <a:gd name="connsiteX58" fmla="*/ 98528 w 738779"/>
              <a:gd name="connsiteY58" fmla="*/ 194530 h 739140"/>
              <a:gd name="connsiteX59" fmla="*/ 55219 w 738779"/>
              <a:gd name="connsiteY59" fmla="*/ 176845 h 739140"/>
              <a:gd name="connsiteX60" fmla="*/ 115130 w 738779"/>
              <a:gd name="connsiteY60" fmla="*/ 102859 h 739140"/>
              <a:gd name="connsiteX61" fmla="*/ 192003 w 738779"/>
              <a:gd name="connsiteY61" fmla="*/ 46196 h 739140"/>
              <a:gd name="connsiteX62" fmla="*/ 92393 w 738779"/>
              <a:gd name="connsiteY62" fmla="*/ 46196 h 739140"/>
              <a:gd name="connsiteX63" fmla="*/ 92393 w 738779"/>
              <a:gd name="connsiteY63" fmla="*/ 0 h 73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38779" h="739140">
                <a:moveTo>
                  <a:pt x="98889" y="544250"/>
                </a:moveTo>
                <a:cubicBezTo>
                  <a:pt x="124152" y="582987"/>
                  <a:pt x="156153" y="614988"/>
                  <a:pt x="194890" y="640251"/>
                </a:cubicBezTo>
                <a:lnTo>
                  <a:pt x="177206" y="683199"/>
                </a:lnTo>
                <a:cubicBezTo>
                  <a:pt x="152424" y="668041"/>
                  <a:pt x="129807" y="650236"/>
                  <a:pt x="109355" y="629785"/>
                </a:cubicBezTo>
                <a:cubicBezTo>
                  <a:pt x="88904" y="609333"/>
                  <a:pt x="71099" y="586716"/>
                  <a:pt x="55941" y="561934"/>
                </a:cubicBezTo>
                <a:lnTo>
                  <a:pt x="98889" y="544250"/>
                </a:lnTo>
                <a:close/>
                <a:moveTo>
                  <a:pt x="54497" y="301719"/>
                </a:moveTo>
                <a:cubicBezTo>
                  <a:pt x="51850" y="313028"/>
                  <a:pt x="49805" y="324216"/>
                  <a:pt x="48362" y="335284"/>
                </a:cubicBezTo>
                <a:cubicBezTo>
                  <a:pt x="46918" y="346352"/>
                  <a:pt x="46196" y="357780"/>
                  <a:pt x="46196" y="369570"/>
                </a:cubicBezTo>
                <a:cubicBezTo>
                  <a:pt x="46196" y="381119"/>
                  <a:pt x="46918" y="392548"/>
                  <a:pt x="48362" y="403856"/>
                </a:cubicBezTo>
                <a:cubicBezTo>
                  <a:pt x="49805" y="415165"/>
                  <a:pt x="51850" y="426473"/>
                  <a:pt x="54497" y="437782"/>
                </a:cubicBezTo>
                <a:lnTo>
                  <a:pt x="11549" y="455466"/>
                </a:lnTo>
                <a:cubicBezTo>
                  <a:pt x="8181" y="441270"/>
                  <a:pt x="5414" y="427075"/>
                  <a:pt x="3248" y="412879"/>
                </a:cubicBezTo>
                <a:cubicBezTo>
                  <a:pt x="1083" y="398683"/>
                  <a:pt x="0" y="384247"/>
                  <a:pt x="0" y="369570"/>
                </a:cubicBezTo>
                <a:cubicBezTo>
                  <a:pt x="0" y="355134"/>
                  <a:pt x="1083" y="340818"/>
                  <a:pt x="3248" y="326622"/>
                </a:cubicBezTo>
                <a:cubicBezTo>
                  <a:pt x="5414" y="312426"/>
                  <a:pt x="8181" y="298110"/>
                  <a:pt x="11549" y="283674"/>
                </a:cubicBezTo>
                <a:lnTo>
                  <a:pt x="54497" y="301719"/>
                </a:lnTo>
                <a:close/>
                <a:moveTo>
                  <a:pt x="369570" y="692944"/>
                </a:moveTo>
                <a:cubicBezTo>
                  <a:pt x="381119" y="692944"/>
                  <a:pt x="392548" y="692222"/>
                  <a:pt x="403856" y="690778"/>
                </a:cubicBezTo>
                <a:cubicBezTo>
                  <a:pt x="415165" y="689335"/>
                  <a:pt x="426473" y="687290"/>
                  <a:pt x="437782" y="684643"/>
                </a:cubicBezTo>
                <a:lnTo>
                  <a:pt x="455466" y="727591"/>
                </a:lnTo>
                <a:cubicBezTo>
                  <a:pt x="441270" y="730959"/>
                  <a:pt x="427075" y="733726"/>
                  <a:pt x="412879" y="735892"/>
                </a:cubicBezTo>
                <a:cubicBezTo>
                  <a:pt x="398683" y="738057"/>
                  <a:pt x="384247" y="739140"/>
                  <a:pt x="369570" y="739140"/>
                </a:cubicBezTo>
                <a:cubicBezTo>
                  <a:pt x="355134" y="739140"/>
                  <a:pt x="340818" y="738057"/>
                  <a:pt x="326622" y="735892"/>
                </a:cubicBezTo>
                <a:cubicBezTo>
                  <a:pt x="312426" y="733726"/>
                  <a:pt x="298110" y="730959"/>
                  <a:pt x="283674" y="727591"/>
                </a:cubicBezTo>
                <a:lnTo>
                  <a:pt x="301358" y="684643"/>
                </a:lnTo>
                <a:cubicBezTo>
                  <a:pt x="312667" y="687290"/>
                  <a:pt x="323975" y="689335"/>
                  <a:pt x="335284" y="690778"/>
                </a:cubicBezTo>
                <a:cubicBezTo>
                  <a:pt x="346592" y="692222"/>
                  <a:pt x="358021" y="692944"/>
                  <a:pt x="369570" y="692944"/>
                </a:cubicBezTo>
                <a:close/>
                <a:moveTo>
                  <a:pt x="727591" y="283674"/>
                </a:moveTo>
                <a:cubicBezTo>
                  <a:pt x="730959" y="297870"/>
                  <a:pt x="733606" y="312065"/>
                  <a:pt x="735531" y="326261"/>
                </a:cubicBezTo>
                <a:cubicBezTo>
                  <a:pt x="737456" y="340457"/>
                  <a:pt x="738539" y="354893"/>
                  <a:pt x="738779" y="369570"/>
                </a:cubicBezTo>
                <a:cubicBezTo>
                  <a:pt x="738779" y="384006"/>
                  <a:pt x="737817" y="398322"/>
                  <a:pt x="735892" y="412518"/>
                </a:cubicBezTo>
                <a:cubicBezTo>
                  <a:pt x="733967" y="426714"/>
                  <a:pt x="731200" y="441030"/>
                  <a:pt x="727591" y="455466"/>
                </a:cubicBezTo>
                <a:lnTo>
                  <a:pt x="684643" y="437782"/>
                </a:lnTo>
                <a:cubicBezTo>
                  <a:pt x="687290" y="426473"/>
                  <a:pt x="689335" y="415165"/>
                  <a:pt x="690778" y="403856"/>
                </a:cubicBezTo>
                <a:cubicBezTo>
                  <a:pt x="692222" y="392548"/>
                  <a:pt x="692944" y="381119"/>
                  <a:pt x="692944" y="369570"/>
                </a:cubicBezTo>
                <a:cubicBezTo>
                  <a:pt x="692944" y="358021"/>
                  <a:pt x="692222" y="346713"/>
                  <a:pt x="690778" y="335645"/>
                </a:cubicBezTo>
                <a:cubicBezTo>
                  <a:pt x="689335" y="324577"/>
                  <a:pt x="687290" y="313268"/>
                  <a:pt x="684643" y="301719"/>
                </a:cubicBezTo>
                <a:lnTo>
                  <a:pt x="727591" y="283674"/>
                </a:lnTo>
                <a:close/>
                <a:moveTo>
                  <a:pt x="639890" y="194890"/>
                </a:moveTo>
                <a:cubicBezTo>
                  <a:pt x="627619" y="175642"/>
                  <a:pt x="613424" y="157957"/>
                  <a:pt x="597303" y="141837"/>
                </a:cubicBezTo>
                <a:cubicBezTo>
                  <a:pt x="581183" y="125716"/>
                  <a:pt x="563498" y="111521"/>
                  <a:pt x="544250" y="99250"/>
                </a:cubicBezTo>
                <a:lnTo>
                  <a:pt x="561934" y="56302"/>
                </a:lnTo>
                <a:cubicBezTo>
                  <a:pt x="586716" y="71460"/>
                  <a:pt x="609333" y="89144"/>
                  <a:pt x="629785" y="109355"/>
                </a:cubicBezTo>
                <a:cubicBezTo>
                  <a:pt x="650236" y="129566"/>
                  <a:pt x="668041" y="152183"/>
                  <a:pt x="683199" y="177206"/>
                </a:cubicBezTo>
                <a:lnTo>
                  <a:pt x="639890" y="194890"/>
                </a:lnTo>
                <a:close/>
                <a:moveTo>
                  <a:pt x="544250" y="640251"/>
                </a:moveTo>
                <a:cubicBezTo>
                  <a:pt x="582987" y="614988"/>
                  <a:pt x="614988" y="582987"/>
                  <a:pt x="640251" y="544250"/>
                </a:cubicBezTo>
                <a:lnTo>
                  <a:pt x="683199" y="561934"/>
                </a:lnTo>
                <a:cubicBezTo>
                  <a:pt x="668041" y="586716"/>
                  <a:pt x="650236" y="609333"/>
                  <a:pt x="629785" y="629785"/>
                </a:cubicBezTo>
                <a:cubicBezTo>
                  <a:pt x="609333" y="650236"/>
                  <a:pt x="586716" y="668041"/>
                  <a:pt x="561934" y="683199"/>
                </a:cubicBezTo>
                <a:lnTo>
                  <a:pt x="544250" y="640251"/>
                </a:lnTo>
                <a:close/>
                <a:moveTo>
                  <a:pt x="92393" y="0"/>
                </a:moveTo>
                <a:lnTo>
                  <a:pt x="277178" y="0"/>
                </a:lnTo>
                <a:lnTo>
                  <a:pt x="277178" y="184785"/>
                </a:lnTo>
                <a:lnTo>
                  <a:pt x="230981" y="184785"/>
                </a:lnTo>
                <a:lnTo>
                  <a:pt x="230981" y="79039"/>
                </a:lnTo>
                <a:cubicBezTo>
                  <a:pt x="204033" y="91791"/>
                  <a:pt x="179251" y="107912"/>
                  <a:pt x="156634" y="127401"/>
                </a:cubicBezTo>
                <a:cubicBezTo>
                  <a:pt x="134017" y="146890"/>
                  <a:pt x="114649" y="169266"/>
                  <a:pt x="98528" y="194530"/>
                </a:cubicBezTo>
                <a:lnTo>
                  <a:pt x="55219" y="176845"/>
                </a:lnTo>
                <a:cubicBezTo>
                  <a:pt x="72061" y="149416"/>
                  <a:pt x="92032" y="124754"/>
                  <a:pt x="115130" y="102859"/>
                </a:cubicBezTo>
                <a:cubicBezTo>
                  <a:pt x="138228" y="80964"/>
                  <a:pt x="163852" y="62076"/>
                  <a:pt x="192003" y="46196"/>
                </a:cubicBezTo>
                <a:lnTo>
                  <a:pt x="92393" y="46196"/>
                </a:lnTo>
                <a:lnTo>
                  <a:pt x="92393" y="0"/>
                </a:lnTo>
                <a:close/>
              </a:path>
            </a:pathLst>
          </a:custGeom>
          <a:solidFill>
            <a:schemeClr val="accent3"/>
          </a:solidFill>
          <a:ln w="35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37" name="Graphic 5">
            <a:extLst>
              <a:ext uri="{FF2B5EF4-FFF2-40B4-BE49-F238E27FC236}">
                <a16:creationId xmlns:a16="http://schemas.microsoft.com/office/drawing/2014/main" id="{111311C6-54BB-652D-4D20-65196A415A80}"/>
              </a:ext>
            </a:extLst>
          </p:cNvPr>
          <p:cNvSpPr>
            <a:spLocks noChangeAspect="1"/>
          </p:cNvSpPr>
          <p:nvPr/>
        </p:nvSpPr>
        <p:spPr>
          <a:xfrm>
            <a:off x="5904741" y="3146348"/>
            <a:ext cx="836608" cy="731520"/>
          </a:xfrm>
          <a:custGeom>
            <a:avLst/>
            <a:gdLst>
              <a:gd name="connsiteX0" fmla="*/ 415766 w 738418"/>
              <a:gd name="connsiteY0" fmla="*/ 0 h 645664"/>
              <a:gd name="connsiteX1" fmla="*/ 415766 w 738418"/>
              <a:gd name="connsiteY1" fmla="*/ 138589 h 645664"/>
              <a:gd name="connsiteX2" fmla="*/ 277178 w 738418"/>
              <a:gd name="connsiteY2" fmla="*/ 138589 h 645664"/>
              <a:gd name="connsiteX3" fmla="*/ 277178 w 738418"/>
              <a:gd name="connsiteY3" fmla="*/ 0 h 645664"/>
              <a:gd name="connsiteX4" fmla="*/ 415766 w 738418"/>
              <a:gd name="connsiteY4" fmla="*/ 0 h 645664"/>
              <a:gd name="connsiteX5" fmla="*/ 369570 w 738418"/>
              <a:gd name="connsiteY5" fmla="*/ 92393 h 645664"/>
              <a:gd name="connsiteX6" fmla="*/ 369570 w 738418"/>
              <a:gd name="connsiteY6" fmla="*/ 46196 h 645664"/>
              <a:gd name="connsiteX7" fmla="*/ 323374 w 738418"/>
              <a:gd name="connsiteY7" fmla="*/ 46196 h 645664"/>
              <a:gd name="connsiteX8" fmla="*/ 323374 w 738418"/>
              <a:gd name="connsiteY8" fmla="*/ 92393 h 645664"/>
              <a:gd name="connsiteX9" fmla="*/ 369570 w 738418"/>
              <a:gd name="connsiteY9" fmla="*/ 92393 h 645664"/>
              <a:gd name="connsiteX10" fmla="*/ 600551 w 738418"/>
              <a:gd name="connsiteY10" fmla="*/ 0 h 645664"/>
              <a:gd name="connsiteX11" fmla="*/ 600551 w 738418"/>
              <a:gd name="connsiteY11" fmla="*/ 138589 h 645664"/>
              <a:gd name="connsiteX12" fmla="*/ 461963 w 738418"/>
              <a:gd name="connsiteY12" fmla="*/ 138589 h 645664"/>
              <a:gd name="connsiteX13" fmla="*/ 461963 w 738418"/>
              <a:gd name="connsiteY13" fmla="*/ 0 h 645664"/>
              <a:gd name="connsiteX14" fmla="*/ 600551 w 738418"/>
              <a:gd name="connsiteY14" fmla="*/ 0 h 645664"/>
              <a:gd name="connsiteX15" fmla="*/ 554355 w 738418"/>
              <a:gd name="connsiteY15" fmla="*/ 92393 h 645664"/>
              <a:gd name="connsiteX16" fmla="*/ 554355 w 738418"/>
              <a:gd name="connsiteY16" fmla="*/ 46196 h 645664"/>
              <a:gd name="connsiteX17" fmla="*/ 508159 w 738418"/>
              <a:gd name="connsiteY17" fmla="*/ 46196 h 645664"/>
              <a:gd name="connsiteX18" fmla="*/ 508159 w 738418"/>
              <a:gd name="connsiteY18" fmla="*/ 92393 h 645664"/>
              <a:gd name="connsiteX19" fmla="*/ 554355 w 738418"/>
              <a:gd name="connsiteY19" fmla="*/ 92393 h 645664"/>
              <a:gd name="connsiteX20" fmla="*/ 230981 w 738418"/>
              <a:gd name="connsiteY20" fmla="*/ 0 h 645664"/>
              <a:gd name="connsiteX21" fmla="*/ 230981 w 738418"/>
              <a:gd name="connsiteY21" fmla="*/ 138589 h 645664"/>
              <a:gd name="connsiteX22" fmla="*/ 92393 w 738418"/>
              <a:gd name="connsiteY22" fmla="*/ 138589 h 645664"/>
              <a:gd name="connsiteX23" fmla="*/ 92393 w 738418"/>
              <a:gd name="connsiteY23" fmla="*/ 0 h 645664"/>
              <a:gd name="connsiteX24" fmla="*/ 230981 w 738418"/>
              <a:gd name="connsiteY24" fmla="*/ 0 h 645664"/>
              <a:gd name="connsiteX25" fmla="*/ 184785 w 738418"/>
              <a:gd name="connsiteY25" fmla="*/ 323374 h 645664"/>
              <a:gd name="connsiteX26" fmla="*/ 181176 w 738418"/>
              <a:gd name="connsiteY26" fmla="*/ 341419 h 645664"/>
              <a:gd name="connsiteX27" fmla="*/ 171431 w 738418"/>
              <a:gd name="connsiteY27" fmla="*/ 355856 h 645664"/>
              <a:gd name="connsiteX28" fmla="*/ 156634 w 738418"/>
              <a:gd name="connsiteY28" fmla="*/ 365961 h 645664"/>
              <a:gd name="connsiteX29" fmla="*/ 138589 w 738418"/>
              <a:gd name="connsiteY29" fmla="*/ 369570 h 645664"/>
              <a:gd name="connsiteX30" fmla="*/ 120543 w 738418"/>
              <a:gd name="connsiteY30" fmla="*/ 365961 h 645664"/>
              <a:gd name="connsiteX31" fmla="*/ 106107 w 738418"/>
              <a:gd name="connsiteY31" fmla="*/ 356216 h 645664"/>
              <a:gd name="connsiteX32" fmla="*/ 96002 w 738418"/>
              <a:gd name="connsiteY32" fmla="*/ 341419 h 645664"/>
              <a:gd name="connsiteX33" fmla="*/ 92393 w 738418"/>
              <a:gd name="connsiteY33" fmla="*/ 323374 h 645664"/>
              <a:gd name="connsiteX34" fmla="*/ 96002 w 738418"/>
              <a:gd name="connsiteY34" fmla="*/ 305328 h 645664"/>
              <a:gd name="connsiteX35" fmla="*/ 105746 w 738418"/>
              <a:gd name="connsiteY35" fmla="*/ 290892 h 645664"/>
              <a:gd name="connsiteX36" fmla="*/ 120543 w 738418"/>
              <a:gd name="connsiteY36" fmla="*/ 280787 h 645664"/>
              <a:gd name="connsiteX37" fmla="*/ 138589 w 738418"/>
              <a:gd name="connsiteY37" fmla="*/ 277178 h 645664"/>
              <a:gd name="connsiteX38" fmla="*/ 156634 w 738418"/>
              <a:gd name="connsiteY38" fmla="*/ 280787 h 645664"/>
              <a:gd name="connsiteX39" fmla="*/ 171070 w 738418"/>
              <a:gd name="connsiteY39" fmla="*/ 290531 h 645664"/>
              <a:gd name="connsiteX40" fmla="*/ 181176 w 738418"/>
              <a:gd name="connsiteY40" fmla="*/ 305328 h 645664"/>
              <a:gd name="connsiteX41" fmla="*/ 184785 w 738418"/>
              <a:gd name="connsiteY41" fmla="*/ 323374 h 645664"/>
              <a:gd name="connsiteX42" fmla="*/ 358021 w 738418"/>
              <a:gd name="connsiteY42" fmla="*/ 415766 h 645664"/>
              <a:gd name="connsiteX43" fmla="*/ 311825 w 738418"/>
              <a:gd name="connsiteY43" fmla="*/ 461963 h 645664"/>
              <a:gd name="connsiteX44" fmla="*/ 138589 w 738418"/>
              <a:gd name="connsiteY44" fmla="*/ 461963 h 645664"/>
              <a:gd name="connsiteX45" fmla="*/ 84813 w 738418"/>
              <a:gd name="connsiteY45" fmla="*/ 451135 h 645664"/>
              <a:gd name="connsiteX46" fmla="*/ 40783 w 738418"/>
              <a:gd name="connsiteY46" fmla="*/ 421541 h 645664"/>
              <a:gd name="connsiteX47" fmla="*/ 10827 w 738418"/>
              <a:gd name="connsiteY47" fmla="*/ 377510 h 645664"/>
              <a:gd name="connsiteX48" fmla="*/ 0 w 738418"/>
              <a:gd name="connsiteY48" fmla="*/ 323374 h 645664"/>
              <a:gd name="connsiteX49" fmla="*/ 10827 w 738418"/>
              <a:gd name="connsiteY49" fmla="*/ 269598 h 645664"/>
              <a:gd name="connsiteX50" fmla="*/ 40422 w 738418"/>
              <a:gd name="connsiteY50" fmla="*/ 225568 h 645664"/>
              <a:gd name="connsiteX51" fmla="*/ 84453 w 738418"/>
              <a:gd name="connsiteY51" fmla="*/ 195612 h 645664"/>
              <a:gd name="connsiteX52" fmla="*/ 138589 w 738418"/>
              <a:gd name="connsiteY52" fmla="*/ 184785 h 645664"/>
              <a:gd name="connsiteX53" fmla="*/ 554355 w 738418"/>
              <a:gd name="connsiteY53" fmla="*/ 184785 h 645664"/>
              <a:gd name="connsiteX54" fmla="*/ 608130 w 738418"/>
              <a:gd name="connsiteY54" fmla="*/ 195612 h 645664"/>
              <a:gd name="connsiteX55" fmla="*/ 652161 w 738418"/>
              <a:gd name="connsiteY55" fmla="*/ 225207 h 645664"/>
              <a:gd name="connsiteX56" fmla="*/ 682117 w 738418"/>
              <a:gd name="connsiteY56" fmla="*/ 269598 h 645664"/>
              <a:gd name="connsiteX57" fmla="*/ 692944 w 738418"/>
              <a:gd name="connsiteY57" fmla="*/ 323374 h 645664"/>
              <a:gd name="connsiteX58" fmla="*/ 688613 w 738418"/>
              <a:gd name="connsiteY58" fmla="*/ 356216 h 645664"/>
              <a:gd name="connsiteX59" fmla="*/ 676342 w 738418"/>
              <a:gd name="connsiteY59" fmla="*/ 387615 h 645664"/>
              <a:gd name="connsiteX60" fmla="*/ 641334 w 738418"/>
              <a:gd name="connsiteY60" fmla="*/ 352607 h 645664"/>
              <a:gd name="connsiteX61" fmla="*/ 645304 w 738418"/>
              <a:gd name="connsiteY61" fmla="*/ 338171 h 645664"/>
              <a:gd name="connsiteX62" fmla="*/ 646748 w 738418"/>
              <a:gd name="connsiteY62" fmla="*/ 323374 h 645664"/>
              <a:gd name="connsiteX63" fmla="*/ 639529 w 738418"/>
              <a:gd name="connsiteY63" fmla="*/ 287644 h 645664"/>
              <a:gd name="connsiteX64" fmla="*/ 619679 w 738418"/>
              <a:gd name="connsiteY64" fmla="*/ 258049 h 645664"/>
              <a:gd name="connsiteX65" fmla="*/ 590446 w 738418"/>
              <a:gd name="connsiteY65" fmla="*/ 238199 h 645664"/>
              <a:gd name="connsiteX66" fmla="*/ 554355 w 738418"/>
              <a:gd name="connsiteY66" fmla="*/ 230981 h 645664"/>
              <a:gd name="connsiteX67" fmla="*/ 138589 w 738418"/>
              <a:gd name="connsiteY67" fmla="*/ 230981 h 645664"/>
              <a:gd name="connsiteX68" fmla="*/ 102859 w 738418"/>
              <a:gd name="connsiteY68" fmla="*/ 238199 h 645664"/>
              <a:gd name="connsiteX69" fmla="*/ 73264 w 738418"/>
              <a:gd name="connsiteY69" fmla="*/ 258049 h 645664"/>
              <a:gd name="connsiteX70" fmla="*/ 53414 w 738418"/>
              <a:gd name="connsiteY70" fmla="*/ 287283 h 645664"/>
              <a:gd name="connsiteX71" fmla="*/ 46196 w 738418"/>
              <a:gd name="connsiteY71" fmla="*/ 323374 h 645664"/>
              <a:gd name="connsiteX72" fmla="*/ 53414 w 738418"/>
              <a:gd name="connsiteY72" fmla="*/ 359104 h 645664"/>
              <a:gd name="connsiteX73" fmla="*/ 73264 w 738418"/>
              <a:gd name="connsiteY73" fmla="*/ 388698 h 645664"/>
              <a:gd name="connsiteX74" fmla="*/ 102498 w 738418"/>
              <a:gd name="connsiteY74" fmla="*/ 408548 h 645664"/>
              <a:gd name="connsiteX75" fmla="*/ 138589 w 738418"/>
              <a:gd name="connsiteY75" fmla="*/ 415766 h 645664"/>
              <a:gd name="connsiteX76" fmla="*/ 358021 w 738418"/>
              <a:gd name="connsiteY76" fmla="*/ 415766 h 645664"/>
              <a:gd name="connsiteX77" fmla="*/ 624010 w 738418"/>
              <a:gd name="connsiteY77" fmla="*/ 416849 h 645664"/>
              <a:gd name="connsiteX78" fmla="*/ 738418 w 738418"/>
              <a:gd name="connsiteY78" fmla="*/ 531257 h 645664"/>
              <a:gd name="connsiteX79" fmla="*/ 624010 w 738418"/>
              <a:gd name="connsiteY79" fmla="*/ 645665 h 645664"/>
              <a:gd name="connsiteX80" fmla="*/ 591168 w 738418"/>
              <a:gd name="connsiteY80" fmla="*/ 613183 h 645664"/>
              <a:gd name="connsiteX81" fmla="*/ 649996 w 738418"/>
              <a:gd name="connsiteY81" fmla="*/ 554355 h 645664"/>
              <a:gd name="connsiteX82" fmla="*/ 412518 w 738418"/>
              <a:gd name="connsiteY82" fmla="*/ 554355 h 645664"/>
              <a:gd name="connsiteX83" fmla="*/ 471346 w 738418"/>
              <a:gd name="connsiteY83" fmla="*/ 613183 h 645664"/>
              <a:gd name="connsiteX84" fmla="*/ 438503 w 738418"/>
              <a:gd name="connsiteY84" fmla="*/ 645665 h 645664"/>
              <a:gd name="connsiteX85" fmla="*/ 324096 w 738418"/>
              <a:gd name="connsiteY85" fmla="*/ 531257 h 645664"/>
              <a:gd name="connsiteX86" fmla="*/ 438503 w 738418"/>
              <a:gd name="connsiteY86" fmla="*/ 416849 h 645664"/>
              <a:gd name="connsiteX87" fmla="*/ 471346 w 738418"/>
              <a:gd name="connsiteY87" fmla="*/ 449331 h 645664"/>
              <a:gd name="connsiteX88" fmla="*/ 412518 w 738418"/>
              <a:gd name="connsiteY88" fmla="*/ 508159 h 645664"/>
              <a:gd name="connsiteX89" fmla="*/ 649996 w 738418"/>
              <a:gd name="connsiteY89" fmla="*/ 508159 h 645664"/>
              <a:gd name="connsiteX90" fmla="*/ 591168 w 738418"/>
              <a:gd name="connsiteY90" fmla="*/ 449331 h 645664"/>
              <a:gd name="connsiteX91" fmla="*/ 624010 w 738418"/>
              <a:gd name="connsiteY91" fmla="*/ 416849 h 645664"/>
              <a:gd name="connsiteX92" fmla="*/ 323374 w 738418"/>
              <a:gd name="connsiteY92" fmla="*/ 323374 h 645664"/>
              <a:gd name="connsiteX93" fmla="*/ 319765 w 738418"/>
              <a:gd name="connsiteY93" fmla="*/ 341419 h 645664"/>
              <a:gd name="connsiteX94" fmla="*/ 310020 w 738418"/>
              <a:gd name="connsiteY94" fmla="*/ 355856 h 645664"/>
              <a:gd name="connsiteX95" fmla="*/ 295223 w 738418"/>
              <a:gd name="connsiteY95" fmla="*/ 365961 h 645664"/>
              <a:gd name="connsiteX96" fmla="*/ 277178 w 738418"/>
              <a:gd name="connsiteY96" fmla="*/ 369570 h 645664"/>
              <a:gd name="connsiteX97" fmla="*/ 259132 w 738418"/>
              <a:gd name="connsiteY97" fmla="*/ 365961 h 645664"/>
              <a:gd name="connsiteX98" fmla="*/ 244696 w 738418"/>
              <a:gd name="connsiteY98" fmla="*/ 356216 h 645664"/>
              <a:gd name="connsiteX99" fmla="*/ 234590 w 738418"/>
              <a:gd name="connsiteY99" fmla="*/ 341419 h 645664"/>
              <a:gd name="connsiteX100" fmla="*/ 230981 w 738418"/>
              <a:gd name="connsiteY100" fmla="*/ 323374 h 645664"/>
              <a:gd name="connsiteX101" fmla="*/ 234590 w 738418"/>
              <a:gd name="connsiteY101" fmla="*/ 305328 h 645664"/>
              <a:gd name="connsiteX102" fmla="*/ 244335 w 738418"/>
              <a:gd name="connsiteY102" fmla="*/ 290892 h 645664"/>
              <a:gd name="connsiteX103" fmla="*/ 259132 w 738418"/>
              <a:gd name="connsiteY103" fmla="*/ 280787 h 645664"/>
              <a:gd name="connsiteX104" fmla="*/ 277178 w 738418"/>
              <a:gd name="connsiteY104" fmla="*/ 277178 h 645664"/>
              <a:gd name="connsiteX105" fmla="*/ 295223 w 738418"/>
              <a:gd name="connsiteY105" fmla="*/ 280787 h 645664"/>
              <a:gd name="connsiteX106" fmla="*/ 309659 w 738418"/>
              <a:gd name="connsiteY106" fmla="*/ 290531 h 645664"/>
              <a:gd name="connsiteX107" fmla="*/ 319765 w 738418"/>
              <a:gd name="connsiteY107" fmla="*/ 305328 h 645664"/>
              <a:gd name="connsiteX108" fmla="*/ 323374 w 738418"/>
              <a:gd name="connsiteY108" fmla="*/ 323374 h 645664"/>
              <a:gd name="connsiteX109" fmla="*/ 600551 w 738418"/>
              <a:gd name="connsiteY109" fmla="*/ 323374 h 645664"/>
              <a:gd name="connsiteX110" fmla="*/ 596942 w 738418"/>
              <a:gd name="connsiteY110" fmla="*/ 341419 h 645664"/>
              <a:gd name="connsiteX111" fmla="*/ 587198 w 738418"/>
              <a:gd name="connsiteY111" fmla="*/ 355856 h 645664"/>
              <a:gd name="connsiteX112" fmla="*/ 572400 w 738418"/>
              <a:gd name="connsiteY112" fmla="*/ 365961 h 645664"/>
              <a:gd name="connsiteX113" fmla="*/ 554355 w 738418"/>
              <a:gd name="connsiteY113" fmla="*/ 369570 h 645664"/>
              <a:gd name="connsiteX114" fmla="*/ 536310 w 738418"/>
              <a:gd name="connsiteY114" fmla="*/ 365961 h 645664"/>
              <a:gd name="connsiteX115" fmla="*/ 521873 w 738418"/>
              <a:gd name="connsiteY115" fmla="*/ 356216 h 645664"/>
              <a:gd name="connsiteX116" fmla="*/ 511768 w 738418"/>
              <a:gd name="connsiteY116" fmla="*/ 341419 h 645664"/>
              <a:gd name="connsiteX117" fmla="*/ 508159 w 738418"/>
              <a:gd name="connsiteY117" fmla="*/ 323374 h 645664"/>
              <a:gd name="connsiteX118" fmla="*/ 511768 w 738418"/>
              <a:gd name="connsiteY118" fmla="*/ 305328 h 645664"/>
              <a:gd name="connsiteX119" fmla="*/ 521512 w 738418"/>
              <a:gd name="connsiteY119" fmla="*/ 290892 h 645664"/>
              <a:gd name="connsiteX120" fmla="*/ 536310 w 738418"/>
              <a:gd name="connsiteY120" fmla="*/ 280787 h 645664"/>
              <a:gd name="connsiteX121" fmla="*/ 554355 w 738418"/>
              <a:gd name="connsiteY121" fmla="*/ 277178 h 645664"/>
              <a:gd name="connsiteX122" fmla="*/ 572400 w 738418"/>
              <a:gd name="connsiteY122" fmla="*/ 280787 h 645664"/>
              <a:gd name="connsiteX123" fmla="*/ 586837 w 738418"/>
              <a:gd name="connsiteY123" fmla="*/ 290531 h 645664"/>
              <a:gd name="connsiteX124" fmla="*/ 596942 w 738418"/>
              <a:gd name="connsiteY124" fmla="*/ 305328 h 645664"/>
              <a:gd name="connsiteX125" fmla="*/ 600551 w 738418"/>
              <a:gd name="connsiteY125" fmla="*/ 323374 h 645664"/>
              <a:gd name="connsiteX126" fmla="*/ 461963 w 738418"/>
              <a:gd name="connsiteY126" fmla="*/ 323374 h 645664"/>
              <a:gd name="connsiteX127" fmla="*/ 458353 w 738418"/>
              <a:gd name="connsiteY127" fmla="*/ 341419 h 645664"/>
              <a:gd name="connsiteX128" fmla="*/ 448609 w 738418"/>
              <a:gd name="connsiteY128" fmla="*/ 355856 h 645664"/>
              <a:gd name="connsiteX129" fmla="*/ 433812 w 738418"/>
              <a:gd name="connsiteY129" fmla="*/ 365961 h 645664"/>
              <a:gd name="connsiteX130" fmla="*/ 415766 w 738418"/>
              <a:gd name="connsiteY130" fmla="*/ 369570 h 645664"/>
              <a:gd name="connsiteX131" fmla="*/ 397721 w 738418"/>
              <a:gd name="connsiteY131" fmla="*/ 365961 h 645664"/>
              <a:gd name="connsiteX132" fmla="*/ 383285 w 738418"/>
              <a:gd name="connsiteY132" fmla="*/ 356216 h 645664"/>
              <a:gd name="connsiteX133" fmla="*/ 373179 w 738418"/>
              <a:gd name="connsiteY133" fmla="*/ 341419 h 645664"/>
              <a:gd name="connsiteX134" fmla="*/ 369570 w 738418"/>
              <a:gd name="connsiteY134" fmla="*/ 323374 h 645664"/>
              <a:gd name="connsiteX135" fmla="*/ 373179 w 738418"/>
              <a:gd name="connsiteY135" fmla="*/ 305328 h 645664"/>
              <a:gd name="connsiteX136" fmla="*/ 382924 w 738418"/>
              <a:gd name="connsiteY136" fmla="*/ 290892 h 645664"/>
              <a:gd name="connsiteX137" fmla="*/ 397721 w 738418"/>
              <a:gd name="connsiteY137" fmla="*/ 280787 h 645664"/>
              <a:gd name="connsiteX138" fmla="*/ 415766 w 738418"/>
              <a:gd name="connsiteY138" fmla="*/ 277178 h 645664"/>
              <a:gd name="connsiteX139" fmla="*/ 433812 w 738418"/>
              <a:gd name="connsiteY139" fmla="*/ 280787 h 645664"/>
              <a:gd name="connsiteX140" fmla="*/ 448248 w 738418"/>
              <a:gd name="connsiteY140" fmla="*/ 290531 h 645664"/>
              <a:gd name="connsiteX141" fmla="*/ 458353 w 738418"/>
              <a:gd name="connsiteY141" fmla="*/ 305328 h 645664"/>
              <a:gd name="connsiteX142" fmla="*/ 461963 w 738418"/>
              <a:gd name="connsiteY142" fmla="*/ 323374 h 64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38418" h="645664">
                <a:moveTo>
                  <a:pt x="415766" y="0"/>
                </a:moveTo>
                <a:lnTo>
                  <a:pt x="415766" y="138589"/>
                </a:lnTo>
                <a:lnTo>
                  <a:pt x="277178" y="138589"/>
                </a:lnTo>
                <a:lnTo>
                  <a:pt x="277178" y="0"/>
                </a:lnTo>
                <a:lnTo>
                  <a:pt x="415766" y="0"/>
                </a:lnTo>
                <a:close/>
                <a:moveTo>
                  <a:pt x="369570" y="92393"/>
                </a:moveTo>
                <a:lnTo>
                  <a:pt x="369570" y="46196"/>
                </a:lnTo>
                <a:lnTo>
                  <a:pt x="323374" y="46196"/>
                </a:lnTo>
                <a:lnTo>
                  <a:pt x="323374" y="92393"/>
                </a:lnTo>
                <a:lnTo>
                  <a:pt x="369570" y="92393"/>
                </a:lnTo>
                <a:close/>
                <a:moveTo>
                  <a:pt x="600551" y="0"/>
                </a:moveTo>
                <a:lnTo>
                  <a:pt x="600551" y="138589"/>
                </a:lnTo>
                <a:lnTo>
                  <a:pt x="461963" y="138589"/>
                </a:lnTo>
                <a:lnTo>
                  <a:pt x="461963" y="0"/>
                </a:lnTo>
                <a:lnTo>
                  <a:pt x="600551" y="0"/>
                </a:lnTo>
                <a:close/>
                <a:moveTo>
                  <a:pt x="554355" y="92393"/>
                </a:moveTo>
                <a:lnTo>
                  <a:pt x="554355" y="46196"/>
                </a:lnTo>
                <a:lnTo>
                  <a:pt x="508159" y="46196"/>
                </a:lnTo>
                <a:lnTo>
                  <a:pt x="508159" y="92393"/>
                </a:lnTo>
                <a:lnTo>
                  <a:pt x="554355" y="92393"/>
                </a:lnTo>
                <a:close/>
                <a:moveTo>
                  <a:pt x="230981" y="0"/>
                </a:moveTo>
                <a:lnTo>
                  <a:pt x="230981" y="138589"/>
                </a:lnTo>
                <a:lnTo>
                  <a:pt x="92393" y="138589"/>
                </a:lnTo>
                <a:lnTo>
                  <a:pt x="92393" y="0"/>
                </a:lnTo>
                <a:lnTo>
                  <a:pt x="230981" y="0"/>
                </a:lnTo>
                <a:close/>
                <a:moveTo>
                  <a:pt x="184785" y="323374"/>
                </a:moveTo>
                <a:cubicBezTo>
                  <a:pt x="184785" y="329870"/>
                  <a:pt x="183582" y="335885"/>
                  <a:pt x="181176" y="341419"/>
                </a:cubicBezTo>
                <a:cubicBezTo>
                  <a:pt x="178770" y="346953"/>
                  <a:pt x="175522" y="351765"/>
                  <a:pt x="171431" y="355856"/>
                </a:cubicBezTo>
                <a:cubicBezTo>
                  <a:pt x="167341" y="359946"/>
                  <a:pt x="162409" y="363314"/>
                  <a:pt x="156634" y="365961"/>
                </a:cubicBezTo>
                <a:cubicBezTo>
                  <a:pt x="150860" y="368608"/>
                  <a:pt x="144845" y="369811"/>
                  <a:pt x="138589" y="369570"/>
                </a:cubicBezTo>
                <a:cubicBezTo>
                  <a:pt x="132092" y="369570"/>
                  <a:pt x="126077" y="368367"/>
                  <a:pt x="120543" y="365961"/>
                </a:cubicBezTo>
                <a:cubicBezTo>
                  <a:pt x="115009" y="363555"/>
                  <a:pt x="110197" y="360307"/>
                  <a:pt x="106107" y="356216"/>
                </a:cubicBezTo>
                <a:cubicBezTo>
                  <a:pt x="102017" y="352126"/>
                  <a:pt x="98648" y="347194"/>
                  <a:pt x="96002" y="341419"/>
                </a:cubicBezTo>
                <a:cubicBezTo>
                  <a:pt x="93355" y="335645"/>
                  <a:pt x="92152" y="329630"/>
                  <a:pt x="92393" y="323374"/>
                </a:cubicBezTo>
                <a:cubicBezTo>
                  <a:pt x="92393" y="316877"/>
                  <a:pt x="93596" y="310862"/>
                  <a:pt x="96002" y="305328"/>
                </a:cubicBezTo>
                <a:cubicBezTo>
                  <a:pt x="98408" y="299794"/>
                  <a:pt x="101656" y="294982"/>
                  <a:pt x="105746" y="290892"/>
                </a:cubicBezTo>
                <a:cubicBezTo>
                  <a:pt x="109836" y="286802"/>
                  <a:pt x="114769" y="283433"/>
                  <a:pt x="120543" y="280787"/>
                </a:cubicBezTo>
                <a:cubicBezTo>
                  <a:pt x="126318" y="278140"/>
                  <a:pt x="132333" y="276937"/>
                  <a:pt x="138589" y="277178"/>
                </a:cubicBezTo>
                <a:cubicBezTo>
                  <a:pt x="145085" y="277178"/>
                  <a:pt x="151100" y="278381"/>
                  <a:pt x="156634" y="280787"/>
                </a:cubicBezTo>
                <a:cubicBezTo>
                  <a:pt x="162168" y="283193"/>
                  <a:pt x="166980" y="286441"/>
                  <a:pt x="171070" y="290531"/>
                </a:cubicBezTo>
                <a:cubicBezTo>
                  <a:pt x="175161" y="294621"/>
                  <a:pt x="178529" y="299554"/>
                  <a:pt x="181176" y="305328"/>
                </a:cubicBezTo>
                <a:cubicBezTo>
                  <a:pt x="183823" y="311103"/>
                  <a:pt x="185026" y="317118"/>
                  <a:pt x="184785" y="323374"/>
                </a:cubicBezTo>
                <a:close/>
                <a:moveTo>
                  <a:pt x="358021" y="415766"/>
                </a:moveTo>
                <a:lnTo>
                  <a:pt x="311825" y="461963"/>
                </a:lnTo>
                <a:lnTo>
                  <a:pt x="138589" y="461963"/>
                </a:lnTo>
                <a:cubicBezTo>
                  <a:pt x="119340" y="461963"/>
                  <a:pt x="101415" y="458353"/>
                  <a:pt x="84813" y="451135"/>
                </a:cubicBezTo>
                <a:cubicBezTo>
                  <a:pt x="68212" y="443917"/>
                  <a:pt x="53535" y="434052"/>
                  <a:pt x="40783" y="421541"/>
                </a:cubicBezTo>
                <a:cubicBezTo>
                  <a:pt x="28031" y="409029"/>
                  <a:pt x="18045" y="394352"/>
                  <a:pt x="10827" y="377510"/>
                </a:cubicBezTo>
                <a:cubicBezTo>
                  <a:pt x="3609" y="360668"/>
                  <a:pt x="0" y="342622"/>
                  <a:pt x="0" y="323374"/>
                </a:cubicBezTo>
                <a:cubicBezTo>
                  <a:pt x="0" y="304366"/>
                  <a:pt x="3609" y="286441"/>
                  <a:pt x="10827" y="269598"/>
                </a:cubicBezTo>
                <a:cubicBezTo>
                  <a:pt x="18045" y="252756"/>
                  <a:pt x="27910" y="238079"/>
                  <a:pt x="40422" y="225568"/>
                </a:cubicBezTo>
                <a:cubicBezTo>
                  <a:pt x="52933" y="213056"/>
                  <a:pt x="67610" y="203071"/>
                  <a:pt x="84453" y="195612"/>
                </a:cubicBezTo>
                <a:cubicBezTo>
                  <a:pt x="101295" y="188153"/>
                  <a:pt x="119340" y="184544"/>
                  <a:pt x="138589" y="184785"/>
                </a:cubicBezTo>
                <a:lnTo>
                  <a:pt x="554355" y="184785"/>
                </a:lnTo>
                <a:cubicBezTo>
                  <a:pt x="573363" y="184785"/>
                  <a:pt x="591288" y="188394"/>
                  <a:pt x="608130" y="195612"/>
                </a:cubicBezTo>
                <a:cubicBezTo>
                  <a:pt x="624973" y="202830"/>
                  <a:pt x="639650" y="212695"/>
                  <a:pt x="652161" y="225207"/>
                </a:cubicBezTo>
                <a:cubicBezTo>
                  <a:pt x="664673" y="237718"/>
                  <a:pt x="674658" y="252515"/>
                  <a:pt x="682117" y="269598"/>
                </a:cubicBezTo>
                <a:cubicBezTo>
                  <a:pt x="689575" y="286681"/>
                  <a:pt x="693184" y="304607"/>
                  <a:pt x="692944" y="323374"/>
                </a:cubicBezTo>
                <a:cubicBezTo>
                  <a:pt x="692944" y="334682"/>
                  <a:pt x="691500" y="345630"/>
                  <a:pt x="688613" y="356216"/>
                </a:cubicBezTo>
                <a:cubicBezTo>
                  <a:pt x="685726" y="366803"/>
                  <a:pt x="681635" y="377269"/>
                  <a:pt x="676342" y="387615"/>
                </a:cubicBezTo>
                <a:lnTo>
                  <a:pt x="641334" y="352607"/>
                </a:lnTo>
                <a:cubicBezTo>
                  <a:pt x="643018" y="347795"/>
                  <a:pt x="644341" y="342983"/>
                  <a:pt x="645304" y="338171"/>
                </a:cubicBezTo>
                <a:cubicBezTo>
                  <a:pt x="646266" y="333359"/>
                  <a:pt x="646748" y="328426"/>
                  <a:pt x="646748" y="323374"/>
                </a:cubicBezTo>
                <a:cubicBezTo>
                  <a:pt x="646748" y="310622"/>
                  <a:pt x="644341" y="298712"/>
                  <a:pt x="639529" y="287644"/>
                </a:cubicBezTo>
                <a:cubicBezTo>
                  <a:pt x="634717" y="276576"/>
                  <a:pt x="628101" y="266711"/>
                  <a:pt x="619679" y="258049"/>
                </a:cubicBezTo>
                <a:cubicBezTo>
                  <a:pt x="611258" y="249388"/>
                  <a:pt x="601514" y="242771"/>
                  <a:pt x="590446" y="238199"/>
                </a:cubicBezTo>
                <a:cubicBezTo>
                  <a:pt x="579378" y="233628"/>
                  <a:pt x="567348" y="231222"/>
                  <a:pt x="554355" y="230981"/>
                </a:cubicBezTo>
                <a:lnTo>
                  <a:pt x="138589" y="230981"/>
                </a:lnTo>
                <a:cubicBezTo>
                  <a:pt x="125837" y="230981"/>
                  <a:pt x="113927" y="233387"/>
                  <a:pt x="102859" y="238199"/>
                </a:cubicBezTo>
                <a:cubicBezTo>
                  <a:pt x="91791" y="243012"/>
                  <a:pt x="81926" y="249628"/>
                  <a:pt x="73264" y="258049"/>
                </a:cubicBezTo>
                <a:cubicBezTo>
                  <a:pt x="64603" y="266471"/>
                  <a:pt x="57986" y="276215"/>
                  <a:pt x="53414" y="287283"/>
                </a:cubicBezTo>
                <a:cubicBezTo>
                  <a:pt x="48843" y="298351"/>
                  <a:pt x="46437" y="310381"/>
                  <a:pt x="46196" y="323374"/>
                </a:cubicBezTo>
                <a:cubicBezTo>
                  <a:pt x="46196" y="336126"/>
                  <a:pt x="48602" y="348036"/>
                  <a:pt x="53414" y="359104"/>
                </a:cubicBezTo>
                <a:cubicBezTo>
                  <a:pt x="58227" y="370172"/>
                  <a:pt x="64843" y="380036"/>
                  <a:pt x="73264" y="388698"/>
                </a:cubicBezTo>
                <a:cubicBezTo>
                  <a:pt x="81686" y="397360"/>
                  <a:pt x="91430" y="403977"/>
                  <a:pt x="102498" y="408548"/>
                </a:cubicBezTo>
                <a:cubicBezTo>
                  <a:pt x="113566" y="413120"/>
                  <a:pt x="125596" y="415526"/>
                  <a:pt x="138589" y="415766"/>
                </a:cubicBezTo>
                <a:lnTo>
                  <a:pt x="358021" y="415766"/>
                </a:lnTo>
                <a:close/>
                <a:moveTo>
                  <a:pt x="624010" y="416849"/>
                </a:moveTo>
                <a:lnTo>
                  <a:pt x="738418" y="531257"/>
                </a:lnTo>
                <a:lnTo>
                  <a:pt x="624010" y="645665"/>
                </a:lnTo>
                <a:lnTo>
                  <a:pt x="591168" y="613183"/>
                </a:lnTo>
                <a:lnTo>
                  <a:pt x="649996" y="554355"/>
                </a:lnTo>
                <a:lnTo>
                  <a:pt x="412518" y="554355"/>
                </a:lnTo>
                <a:lnTo>
                  <a:pt x="471346" y="613183"/>
                </a:lnTo>
                <a:lnTo>
                  <a:pt x="438503" y="645665"/>
                </a:lnTo>
                <a:lnTo>
                  <a:pt x="324096" y="531257"/>
                </a:lnTo>
                <a:lnTo>
                  <a:pt x="438503" y="416849"/>
                </a:lnTo>
                <a:lnTo>
                  <a:pt x="471346" y="449331"/>
                </a:lnTo>
                <a:lnTo>
                  <a:pt x="412518" y="508159"/>
                </a:lnTo>
                <a:lnTo>
                  <a:pt x="649996" y="508159"/>
                </a:lnTo>
                <a:lnTo>
                  <a:pt x="591168" y="449331"/>
                </a:lnTo>
                <a:lnTo>
                  <a:pt x="624010" y="416849"/>
                </a:lnTo>
                <a:close/>
                <a:moveTo>
                  <a:pt x="323374" y="323374"/>
                </a:moveTo>
                <a:cubicBezTo>
                  <a:pt x="323374" y="329870"/>
                  <a:pt x="322171" y="335885"/>
                  <a:pt x="319765" y="341419"/>
                </a:cubicBezTo>
                <a:cubicBezTo>
                  <a:pt x="317359" y="346953"/>
                  <a:pt x="314110" y="351765"/>
                  <a:pt x="310020" y="355856"/>
                </a:cubicBezTo>
                <a:cubicBezTo>
                  <a:pt x="305930" y="359946"/>
                  <a:pt x="300997" y="363314"/>
                  <a:pt x="295223" y="365961"/>
                </a:cubicBezTo>
                <a:cubicBezTo>
                  <a:pt x="289448" y="368608"/>
                  <a:pt x="283433" y="369811"/>
                  <a:pt x="277178" y="369570"/>
                </a:cubicBezTo>
                <a:cubicBezTo>
                  <a:pt x="270681" y="369570"/>
                  <a:pt x="264666" y="368367"/>
                  <a:pt x="259132" y="365961"/>
                </a:cubicBezTo>
                <a:cubicBezTo>
                  <a:pt x="253598" y="363555"/>
                  <a:pt x="248786" y="360307"/>
                  <a:pt x="244696" y="356216"/>
                </a:cubicBezTo>
                <a:cubicBezTo>
                  <a:pt x="240605" y="352126"/>
                  <a:pt x="237237" y="347194"/>
                  <a:pt x="234590" y="341419"/>
                </a:cubicBezTo>
                <a:cubicBezTo>
                  <a:pt x="231944" y="335645"/>
                  <a:pt x="230741" y="329630"/>
                  <a:pt x="230981" y="323374"/>
                </a:cubicBezTo>
                <a:cubicBezTo>
                  <a:pt x="230981" y="316877"/>
                  <a:pt x="232184" y="310862"/>
                  <a:pt x="234590" y="305328"/>
                </a:cubicBezTo>
                <a:cubicBezTo>
                  <a:pt x="236996" y="299794"/>
                  <a:pt x="240245" y="294982"/>
                  <a:pt x="244335" y="290892"/>
                </a:cubicBezTo>
                <a:cubicBezTo>
                  <a:pt x="248425" y="286802"/>
                  <a:pt x="253358" y="283433"/>
                  <a:pt x="259132" y="280787"/>
                </a:cubicBezTo>
                <a:cubicBezTo>
                  <a:pt x="264907" y="278140"/>
                  <a:pt x="270922" y="276937"/>
                  <a:pt x="277178" y="277178"/>
                </a:cubicBezTo>
                <a:cubicBezTo>
                  <a:pt x="283674" y="277178"/>
                  <a:pt x="289689" y="278381"/>
                  <a:pt x="295223" y="280787"/>
                </a:cubicBezTo>
                <a:cubicBezTo>
                  <a:pt x="300757" y="283193"/>
                  <a:pt x="305569" y="286441"/>
                  <a:pt x="309659" y="290531"/>
                </a:cubicBezTo>
                <a:cubicBezTo>
                  <a:pt x="313750" y="294621"/>
                  <a:pt x="317118" y="299554"/>
                  <a:pt x="319765" y="305328"/>
                </a:cubicBezTo>
                <a:cubicBezTo>
                  <a:pt x="322411" y="311103"/>
                  <a:pt x="323614" y="317118"/>
                  <a:pt x="323374" y="323374"/>
                </a:cubicBezTo>
                <a:close/>
                <a:moveTo>
                  <a:pt x="600551" y="323374"/>
                </a:moveTo>
                <a:cubicBezTo>
                  <a:pt x="600551" y="329870"/>
                  <a:pt x="599348" y="335885"/>
                  <a:pt x="596942" y="341419"/>
                </a:cubicBezTo>
                <a:cubicBezTo>
                  <a:pt x="594536" y="346953"/>
                  <a:pt x="591288" y="351765"/>
                  <a:pt x="587198" y="355856"/>
                </a:cubicBezTo>
                <a:cubicBezTo>
                  <a:pt x="583107" y="359946"/>
                  <a:pt x="578175" y="363314"/>
                  <a:pt x="572400" y="365961"/>
                </a:cubicBezTo>
                <a:cubicBezTo>
                  <a:pt x="566626" y="368608"/>
                  <a:pt x="560611" y="369811"/>
                  <a:pt x="554355" y="369570"/>
                </a:cubicBezTo>
                <a:cubicBezTo>
                  <a:pt x="547859" y="369570"/>
                  <a:pt x="541844" y="368367"/>
                  <a:pt x="536310" y="365961"/>
                </a:cubicBezTo>
                <a:cubicBezTo>
                  <a:pt x="530776" y="363555"/>
                  <a:pt x="525964" y="360307"/>
                  <a:pt x="521873" y="356216"/>
                </a:cubicBezTo>
                <a:cubicBezTo>
                  <a:pt x="517783" y="352126"/>
                  <a:pt x="514415" y="347194"/>
                  <a:pt x="511768" y="341419"/>
                </a:cubicBezTo>
                <a:cubicBezTo>
                  <a:pt x="509121" y="335645"/>
                  <a:pt x="507918" y="329630"/>
                  <a:pt x="508159" y="323374"/>
                </a:cubicBezTo>
                <a:cubicBezTo>
                  <a:pt x="508159" y="316877"/>
                  <a:pt x="509362" y="310862"/>
                  <a:pt x="511768" y="305328"/>
                </a:cubicBezTo>
                <a:cubicBezTo>
                  <a:pt x="514174" y="299794"/>
                  <a:pt x="517422" y="294982"/>
                  <a:pt x="521512" y="290892"/>
                </a:cubicBezTo>
                <a:cubicBezTo>
                  <a:pt x="525603" y="286802"/>
                  <a:pt x="530535" y="283433"/>
                  <a:pt x="536310" y="280787"/>
                </a:cubicBezTo>
                <a:cubicBezTo>
                  <a:pt x="542084" y="278140"/>
                  <a:pt x="548099" y="276937"/>
                  <a:pt x="554355" y="277178"/>
                </a:cubicBezTo>
                <a:cubicBezTo>
                  <a:pt x="560851" y="277178"/>
                  <a:pt x="566867" y="278381"/>
                  <a:pt x="572400" y="280787"/>
                </a:cubicBezTo>
                <a:cubicBezTo>
                  <a:pt x="577934" y="283193"/>
                  <a:pt x="582746" y="286441"/>
                  <a:pt x="586837" y="290531"/>
                </a:cubicBezTo>
                <a:cubicBezTo>
                  <a:pt x="590927" y="294621"/>
                  <a:pt x="594296" y="299554"/>
                  <a:pt x="596942" y="305328"/>
                </a:cubicBezTo>
                <a:cubicBezTo>
                  <a:pt x="599589" y="311103"/>
                  <a:pt x="600792" y="317118"/>
                  <a:pt x="600551" y="323374"/>
                </a:cubicBezTo>
                <a:close/>
                <a:moveTo>
                  <a:pt x="461963" y="323374"/>
                </a:moveTo>
                <a:cubicBezTo>
                  <a:pt x="461963" y="329870"/>
                  <a:pt x="460759" y="335885"/>
                  <a:pt x="458353" y="341419"/>
                </a:cubicBezTo>
                <a:cubicBezTo>
                  <a:pt x="455947" y="346953"/>
                  <a:pt x="452699" y="351765"/>
                  <a:pt x="448609" y="355856"/>
                </a:cubicBezTo>
                <a:cubicBezTo>
                  <a:pt x="444519" y="359946"/>
                  <a:pt x="439586" y="363314"/>
                  <a:pt x="433812" y="365961"/>
                </a:cubicBezTo>
                <a:cubicBezTo>
                  <a:pt x="428037" y="368608"/>
                  <a:pt x="422022" y="369811"/>
                  <a:pt x="415766" y="369570"/>
                </a:cubicBezTo>
                <a:cubicBezTo>
                  <a:pt x="409270" y="369570"/>
                  <a:pt x="403255" y="368367"/>
                  <a:pt x="397721" y="365961"/>
                </a:cubicBezTo>
                <a:cubicBezTo>
                  <a:pt x="392187" y="363555"/>
                  <a:pt x="387375" y="360307"/>
                  <a:pt x="383285" y="356216"/>
                </a:cubicBezTo>
                <a:cubicBezTo>
                  <a:pt x="379194" y="352126"/>
                  <a:pt x="375826" y="347194"/>
                  <a:pt x="373179" y="341419"/>
                </a:cubicBezTo>
                <a:cubicBezTo>
                  <a:pt x="370532" y="335645"/>
                  <a:pt x="369329" y="329630"/>
                  <a:pt x="369570" y="323374"/>
                </a:cubicBezTo>
                <a:cubicBezTo>
                  <a:pt x="369570" y="316877"/>
                  <a:pt x="370773" y="310862"/>
                  <a:pt x="373179" y="305328"/>
                </a:cubicBezTo>
                <a:cubicBezTo>
                  <a:pt x="375585" y="299794"/>
                  <a:pt x="378833" y="294982"/>
                  <a:pt x="382924" y="290892"/>
                </a:cubicBezTo>
                <a:cubicBezTo>
                  <a:pt x="387014" y="286802"/>
                  <a:pt x="391946" y="283433"/>
                  <a:pt x="397721" y="280787"/>
                </a:cubicBezTo>
                <a:cubicBezTo>
                  <a:pt x="403495" y="278140"/>
                  <a:pt x="409511" y="276937"/>
                  <a:pt x="415766" y="277178"/>
                </a:cubicBezTo>
                <a:cubicBezTo>
                  <a:pt x="422263" y="277178"/>
                  <a:pt x="428278" y="278381"/>
                  <a:pt x="433812" y="280787"/>
                </a:cubicBezTo>
                <a:cubicBezTo>
                  <a:pt x="439346" y="283193"/>
                  <a:pt x="444158" y="286441"/>
                  <a:pt x="448248" y="290531"/>
                </a:cubicBezTo>
                <a:cubicBezTo>
                  <a:pt x="452338" y="294621"/>
                  <a:pt x="455707" y="299554"/>
                  <a:pt x="458353" y="305328"/>
                </a:cubicBezTo>
                <a:cubicBezTo>
                  <a:pt x="461000" y="311103"/>
                  <a:pt x="462203" y="317118"/>
                  <a:pt x="461963" y="323374"/>
                </a:cubicBezTo>
                <a:close/>
              </a:path>
            </a:pathLst>
          </a:custGeom>
          <a:solidFill>
            <a:schemeClr val="accent3"/>
          </a:solidFill>
          <a:ln w="1587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38" name="Graphic 16">
            <a:extLst>
              <a:ext uri="{FF2B5EF4-FFF2-40B4-BE49-F238E27FC236}">
                <a16:creationId xmlns:a16="http://schemas.microsoft.com/office/drawing/2014/main" id="{9C2B0585-9794-63BD-00CF-EAF537A252E4}"/>
              </a:ext>
            </a:extLst>
          </p:cNvPr>
          <p:cNvSpPr>
            <a:spLocks noChangeAspect="1"/>
          </p:cNvSpPr>
          <p:nvPr/>
        </p:nvSpPr>
        <p:spPr>
          <a:xfrm>
            <a:off x="6032690" y="4508859"/>
            <a:ext cx="613263" cy="731231"/>
          </a:xfrm>
          <a:custGeom>
            <a:avLst/>
            <a:gdLst>
              <a:gd name="connsiteX0" fmla="*/ 174066 w 565712"/>
              <a:gd name="connsiteY0" fmla="*/ 282885 h 674532"/>
              <a:gd name="connsiteX1" fmla="*/ 174066 w 565712"/>
              <a:gd name="connsiteY1" fmla="*/ 239368 h 674532"/>
              <a:gd name="connsiteX2" fmla="*/ 217582 w 565712"/>
              <a:gd name="connsiteY2" fmla="*/ 239368 h 674532"/>
              <a:gd name="connsiteX3" fmla="*/ 217582 w 565712"/>
              <a:gd name="connsiteY3" fmla="*/ 282885 h 674532"/>
              <a:gd name="connsiteX4" fmla="*/ 174066 w 565712"/>
              <a:gd name="connsiteY4" fmla="*/ 282885 h 674532"/>
              <a:gd name="connsiteX5" fmla="*/ 348131 w 565712"/>
              <a:gd name="connsiteY5" fmla="*/ 282885 h 674532"/>
              <a:gd name="connsiteX6" fmla="*/ 348131 w 565712"/>
              <a:gd name="connsiteY6" fmla="*/ 239368 h 674532"/>
              <a:gd name="connsiteX7" fmla="*/ 391647 w 565712"/>
              <a:gd name="connsiteY7" fmla="*/ 239368 h 674532"/>
              <a:gd name="connsiteX8" fmla="*/ 391647 w 565712"/>
              <a:gd name="connsiteY8" fmla="*/ 282885 h 674532"/>
              <a:gd name="connsiteX9" fmla="*/ 348131 w 565712"/>
              <a:gd name="connsiteY9" fmla="*/ 282885 h 674532"/>
              <a:gd name="connsiteX10" fmla="*/ 565713 w 565712"/>
              <a:gd name="connsiteY10" fmla="*/ 515085 h 674532"/>
              <a:gd name="connsiteX11" fmla="*/ 565713 w 565712"/>
              <a:gd name="connsiteY11" fmla="*/ 674532 h 674532"/>
              <a:gd name="connsiteX12" fmla="*/ 522197 w 565712"/>
              <a:gd name="connsiteY12" fmla="*/ 674532 h 674532"/>
              <a:gd name="connsiteX13" fmla="*/ 522197 w 565712"/>
              <a:gd name="connsiteY13" fmla="*/ 515085 h 674532"/>
              <a:gd name="connsiteX14" fmla="*/ 518117 w 565712"/>
              <a:gd name="connsiteY14" fmla="*/ 504886 h 674532"/>
              <a:gd name="connsiteX15" fmla="*/ 507578 w 565712"/>
              <a:gd name="connsiteY15" fmla="*/ 500467 h 674532"/>
              <a:gd name="connsiteX16" fmla="*/ 58135 w 565712"/>
              <a:gd name="connsiteY16" fmla="*/ 500467 h 674532"/>
              <a:gd name="connsiteX17" fmla="*/ 47936 w 565712"/>
              <a:gd name="connsiteY17" fmla="*/ 504546 h 674532"/>
              <a:gd name="connsiteX18" fmla="*/ 43516 w 565712"/>
              <a:gd name="connsiteY18" fmla="*/ 515085 h 674532"/>
              <a:gd name="connsiteX19" fmla="*/ 43516 w 565712"/>
              <a:gd name="connsiteY19" fmla="*/ 674532 h 674532"/>
              <a:gd name="connsiteX20" fmla="*/ 0 w 565712"/>
              <a:gd name="connsiteY20" fmla="*/ 674532 h 674532"/>
              <a:gd name="connsiteX21" fmla="*/ 0 w 565712"/>
              <a:gd name="connsiteY21" fmla="*/ 515085 h 674532"/>
              <a:gd name="connsiteX22" fmla="*/ 4420 w 565712"/>
              <a:gd name="connsiteY22" fmla="*/ 492647 h 674532"/>
              <a:gd name="connsiteX23" fmla="*/ 16999 w 565712"/>
              <a:gd name="connsiteY23" fmla="*/ 474289 h 674532"/>
              <a:gd name="connsiteX24" fmla="*/ 35357 w 565712"/>
              <a:gd name="connsiteY24" fmla="*/ 461710 h 674532"/>
              <a:gd name="connsiteX25" fmla="*/ 58135 w 565712"/>
              <a:gd name="connsiteY25" fmla="*/ 456950 h 674532"/>
              <a:gd name="connsiteX26" fmla="*/ 174066 w 565712"/>
              <a:gd name="connsiteY26" fmla="*/ 456950 h 674532"/>
              <a:gd name="connsiteX27" fmla="*/ 174066 w 565712"/>
              <a:gd name="connsiteY27" fmla="*/ 413434 h 674532"/>
              <a:gd name="connsiteX28" fmla="*/ 145168 w 565712"/>
              <a:gd name="connsiteY28" fmla="*/ 413434 h 674532"/>
              <a:gd name="connsiteX29" fmla="*/ 122730 w 565712"/>
              <a:gd name="connsiteY29" fmla="*/ 409014 h 674532"/>
              <a:gd name="connsiteX30" fmla="*/ 104031 w 565712"/>
              <a:gd name="connsiteY30" fmla="*/ 396435 h 674532"/>
              <a:gd name="connsiteX31" fmla="*/ 91792 w 565712"/>
              <a:gd name="connsiteY31" fmla="*/ 378077 h 674532"/>
              <a:gd name="connsiteX32" fmla="*/ 87033 w 565712"/>
              <a:gd name="connsiteY32" fmla="*/ 355299 h 674532"/>
              <a:gd name="connsiteX33" fmla="*/ 87033 w 565712"/>
              <a:gd name="connsiteY33" fmla="*/ 326401 h 674532"/>
              <a:gd name="connsiteX34" fmla="*/ 43516 w 565712"/>
              <a:gd name="connsiteY34" fmla="*/ 326401 h 674532"/>
              <a:gd name="connsiteX35" fmla="*/ 43516 w 565712"/>
              <a:gd name="connsiteY35" fmla="*/ 239368 h 674532"/>
              <a:gd name="connsiteX36" fmla="*/ 87033 w 565712"/>
              <a:gd name="connsiteY36" fmla="*/ 239368 h 674532"/>
              <a:gd name="connsiteX37" fmla="*/ 87033 w 565712"/>
              <a:gd name="connsiteY37" fmla="*/ 210471 h 674532"/>
              <a:gd name="connsiteX38" fmla="*/ 91452 w 565712"/>
              <a:gd name="connsiteY38" fmla="*/ 188033 h 674532"/>
              <a:gd name="connsiteX39" fmla="*/ 104031 w 565712"/>
              <a:gd name="connsiteY39" fmla="*/ 169674 h 674532"/>
              <a:gd name="connsiteX40" fmla="*/ 122390 w 565712"/>
              <a:gd name="connsiteY40" fmla="*/ 157095 h 674532"/>
              <a:gd name="connsiteX41" fmla="*/ 145168 w 565712"/>
              <a:gd name="connsiteY41" fmla="*/ 152336 h 674532"/>
              <a:gd name="connsiteX42" fmla="*/ 261098 w 565712"/>
              <a:gd name="connsiteY42" fmla="*/ 152336 h 674532"/>
              <a:gd name="connsiteX43" fmla="*/ 261098 w 565712"/>
              <a:gd name="connsiteY43" fmla="*/ 81282 h 674532"/>
              <a:gd name="connsiteX44" fmla="*/ 245460 w 565712"/>
              <a:gd name="connsiteY44" fmla="*/ 65303 h 674532"/>
              <a:gd name="connsiteX45" fmla="*/ 239340 w 565712"/>
              <a:gd name="connsiteY45" fmla="*/ 43545 h 674532"/>
              <a:gd name="connsiteX46" fmla="*/ 242740 w 565712"/>
              <a:gd name="connsiteY46" fmla="*/ 26546 h 674532"/>
              <a:gd name="connsiteX47" fmla="*/ 251919 w 565712"/>
              <a:gd name="connsiteY47" fmla="*/ 12947 h 674532"/>
              <a:gd name="connsiteX48" fmla="*/ 265858 w 565712"/>
              <a:gd name="connsiteY48" fmla="*/ 3428 h 674532"/>
              <a:gd name="connsiteX49" fmla="*/ 282856 w 565712"/>
              <a:gd name="connsiteY49" fmla="*/ 28 h 674532"/>
              <a:gd name="connsiteX50" fmla="*/ 299855 w 565712"/>
              <a:gd name="connsiteY50" fmla="*/ 3428 h 674532"/>
              <a:gd name="connsiteX51" fmla="*/ 313454 w 565712"/>
              <a:gd name="connsiteY51" fmla="*/ 12607 h 674532"/>
              <a:gd name="connsiteX52" fmla="*/ 322973 w 565712"/>
              <a:gd name="connsiteY52" fmla="*/ 26546 h 674532"/>
              <a:gd name="connsiteX53" fmla="*/ 326373 w 565712"/>
              <a:gd name="connsiteY53" fmla="*/ 43545 h 674532"/>
              <a:gd name="connsiteX54" fmla="*/ 320593 w 565712"/>
              <a:gd name="connsiteY54" fmla="*/ 65303 h 674532"/>
              <a:gd name="connsiteX55" fmla="*/ 304615 w 565712"/>
              <a:gd name="connsiteY55" fmla="*/ 81282 h 674532"/>
              <a:gd name="connsiteX56" fmla="*/ 304615 w 565712"/>
              <a:gd name="connsiteY56" fmla="*/ 152336 h 674532"/>
              <a:gd name="connsiteX57" fmla="*/ 420545 w 565712"/>
              <a:gd name="connsiteY57" fmla="*/ 152336 h 674532"/>
              <a:gd name="connsiteX58" fmla="*/ 442983 w 565712"/>
              <a:gd name="connsiteY58" fmla="*/ 156755 h 674532"/>
              <a:gd name="connsiteX59" fmla="*/ 461342 w 565712"/>
              <a:gd name="connsiteY59" fmla="*/ 169334 h 674532"/>
              <a:gd name="connsiteX60" fmla="*/ 473921 w 565712"/>
              <a:gd name="connsiteY60" fmla="*/ 188033 h 674532"/>
              <a:gd name="connsiteX61" fmla="*/ 478680 w 565712"/>
              <a:gd name="connsiteY61" fmla="*/ 210471 h 674532"/>
              <a:gd name="connsiteX62" fmla="*/ 478680 w 565712"/>
              <a:gd name="connsiteY62" fmla="*/ 239368 h 674532"/>
              <a:gd name="connsiteX63" fmla="*/ 522197 w 565712"/>
              <a:gd name="connsiteY63" fmla="*/ 239368 h 674532"/>
              <a:gd name="connsiteX64" fmla="*/ 522197 w 565712"/>
              <a:gd name="connsiteY64" fmla="*/ 326401 h 674532"/>
              <a:gd name="connsiteX65" fmla="*/ 478680 w 565712"/>
              <a:gd name="connsiteY65" fmla="*/ 326401 h 674532"/>
              <a:gd name="connsiteX66" fmla="*/ 478680 w 565712"/>
              <a:gd name="connsiteY66" fmla="*/ 355299 h 674532"/>
              <a:gd name="connsiteX67" fmla="*/ 474261 w 565712"/>
              <a:gd name="connsiteY67" fmla="*/ 377737 h 674532"/>
              <a:gd name="connsiteX68" fmla="*/ 461682 w 565712"/>
              <a:gd name="connsiteY68" fmla="*/ 396435 h 674532"/>
              <a:gd name="connsiteX69" fmla="*/ 442983 w 565712"/>
              <a:gd name="connsiteY69" fmla="*/ 408674 h 674532"/>
              <a:gd name="connsiteX70" fmla="*/ 420545 w 565712"/>
              <a:gd name="connsiteY70" fmla="*/ 413434 h 674532"/>
              <a:gd name="connsiteX71" fmla="*/ 391647 w 565712"/>
              <a:gd name="connsiteY71" fmla="*/ 413434 h 674532"/>
              <a:gd name="connsiteX72" fmla="*/ 391647 w 565712"/>
              <a:gd name="connsiteY72" fmla="*/ 456950 h 674532"/>
              <a:gd name="connsiteX73" fmla="*/ 507578 w 565712"/>
              <a:gd name="connsiteY73" fmla="*/ 456950 h 674532"/>
              <a:gd name="connsiteX74" fmla="*/ 530016 w 565712"/>
              <a:gd name="connsiteY74" fmla="*/ 461370 h 674532"/>
              <a:gd name="connsiteX75" fmla="*/ 548374 w 565712"/>
              <a:gd name="connsiteY75" fmla="*/ 473949 h 674532"/>
              <a:gd name="connsiteX76" fmla="*/ 560953 w 565712"/>
              <a:gd name="connsiteY76" fmla="*/ 492647 h 674532"/>
              <a:gd name="connsiteX77" fmla="*/ 565713 w 565712"/>
              <a:gd name="connsiteY77" fmla="*/ 515085 h 674532"/>
              <a:gd name="connsiteX78" fmla="*/ 130549 w 565712"/>
              <a:gd name="connsiteY78" fmla="*/ 355299 h 674532"/>
              <a:gd name="connsiteX79" fmla="*/ 134629 w 565712"/>
              <a:gd name="connsiteY79" fmla="*/ 365498 h 674532"/>
              <a:gd name="connsiteX80" fmla="*/ 145168 w 565712"/>
              <a:gd name="connsiteY80" fmla="*/ 369918 h 674532"/>
              <a:gd name="connsiteX81" fmla="*/ 420545 w 565712"/>
              <a:gd name="connsiteY81" fmla="*/ 369918 h 674532"/>
              <a:gd name="connsiteX82" fmla="*/ 430744 w 565712"/>
              <a:gd name="connsiteY82" fmla="*/ 365838 h 674532"/>
              <a:gd name="connsiteX83" fmla="*/ 435164 w 565712"/>
              <a:gd name="connsiteY83" fmla="*/ 355299 h 674532"/>
              <a:gd name="connsiteX84" fmla="*/ 435164 w 565712"/>
              <a:gd name="connsiteY84" fmla="*/ 210471 h 674532"/>
              <a:gd name="connsiteX85" fmla="*/ 431084 w 565712"/>
              <a:gd name="connsiteY85" fmla="*/ 200272 h 674532"/>
              <a:gd name="connsiteX86" fmla="*/ 420545 w 565712"/>
              <a:gd name="connsiteY86" fmla="*/ 195852 h 674532"/>
              <a:gd name="connsiteX87" fmla="*/ 145168 w 565712"/>
              <a:gd name="connsiteY87" fmla="*/ 195852 h 674532"/>
              <a:gd name="connsiteX88" fmla="*/ 134969 w 565712"/>
              <a:gd name="connsiteY88" fmla="*/ 199932 h 674532"/>
              <a:gd name="connsiteX89" fmla="*/ 130549 w 565712"/>
              <a:gd name="connsiteY89" fmla="*/ 210471 h 674532"/>
              <a:gd name="connsiteX90" fmla="*/ 130549 w 565712"/>
              <a:gd name="connsiteY90" fmla="*/ 355299 h 674532"/>
              <a:gd name="connsiteX91" fmla="*/ 217582 w 565712"/>
              <a:gd name="connsiteY91" fmla="*/ 413434 h 674532"/>
              <a:gd name="connsiteX92" fmla="*/ 217582 w 565712"/>
              <a:gd name="connsiteY92" fmla="*/ 456950 h 674532"/>
              <a:gd name="connsiteX93" fmla="*/ 348131 w 565712"/>
              <a:gd name="connsiteY93" fmla="*/ 456950 h 674532"/>
              <a:gd name="connsiteX94" fmla="*/ 348131 w 565712"/>
              <a:gd name="connsiteY94" fmla="*/ 413434 h 674532"/>
              <a:gd name="connsiteX95" fmla="*/ 217582 w 565712"/>
              <a:gd name="connsiteY95" fmla="*/ 413434 h 67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65712" h="674532">
                <a:moveTo>
                  <a:pt x="174066" y="282885"/>
                </a:moveTo>
                <a:lnTo>
                  <a:pt x="174066" y="239368"/>
                </a:lnTo>
                <a:lnTo>
                  <a:pt x="217582" y="239368"/>
                </a:lnTo>
                <a:lnTo>
                  <a:pt x="217582" y="282885"/>
                </a:lnTo>
                <a:lnTo>
                  <a:pt x="174066" y="282885"/>
                </a:lnTo>
                <a:close/>
                <a:moveTo>
                  <a:pt x="348131" y="282885"/>
                </a:moveTo>
                <a:lnTo>
                  <a:pt x="348131" y="239368"/>
                </a:lnTo>
                <a:lnTo>
                  <a:pt x="391647" y="239368"/>
                </a:lnTo>
                <a:lnTo>
                  <a:pt x="391647" y="282885"/>
                </a:lnTo>
                <a:lnTo>
                  <a:pt x="348131" y="282885"/>
                </a:lnTo>
                <a:close/>
                <a:moveTo>
                  <a:pt x="565713" y="515085"/>
                </a:moveTo>
                <a:lnTo>
                  <a:pt x="565713" y="674532"/>
                </a:lnTo>
                <a:lnTo>
                  <a:pt x="522197" y="674532"/>
                </a:lnTo>
                <a:lnTo>
                  <a:pt x="522197" y="515085"/>
                </a:lnTo>
                <a:cubicBezTo>
                  <a:pt x="522197" y="511006"/>
                  <a:pt x="520837" y="507606"/>
                  <a:pt x="518117" y="504886"/>
                </a:cubicBezTo>
                <a:cubicBezTo>
                  <a:pt x="515397" y="502167"/>
                  <a:pt x="511885" y="500694"/>
                  <a:pt x="507578" y="500467"/>
                </a:cubicBezTo>
                <a:lnTo>
                  <a:pt x="58135" y="500467"/>
                </a:lnTo>
                <a:cubicBezTo>
                  <a:pt x="54055" y="500467"/>
                  <a:pt x="50656" y="501827"/>
                  <a:pt x="47936" y="504546"/>
                </a:cubicBezTo>
                <a:cubicBezTo>
                  <a:pt x="45216" y="507266"/>
                  <a:pt x="43743" y="510778"/>
                  <a:pt x="43516" y="515085"/>
                </a:cubicBezTo>
                <a:lnTo>
                  <a:pt x="43516" y="674532"/>
                </a:lnTo>
                <a:lnTo>
                  <a:pt x="0" y="674532"/>
                </a:lnTo>
                <a:lnTo>
                  <a:pt x="0" y="515085"/>
                </a:lnTo>
                <a:cubicBezTo>
                  <a:pt x="0" y="507154"/>
                  <a:pt x="1473" y="499675"/>
                  <a:pt x="4420" y="492647"/>
                </a:cubicBezTo>
                <a:cubicBezTo>
                  <a:pt x="7366" y="485620"/>
                  <a:pt x="11559" y="479501"/>
                  <a:pt x="16999" y="474289"/>
                </a:cubicBezTo>
                <a:cubicBezTo>
                  <a:pt x="22438" y="469077"/>
                  <a:pt x="28558" y="464882"/>
                  <a:pt x="35357" y="461710"/>
                </a:cubicBezTo>
                <a:cubicBezTo>
                  <a:pt x="42156" y="458538"/>
                  <a:pt x="49749" y="456950"/>
                  <a:pt x="58135" y="456950"/>
                </a:cubicBezTo>
                <a:lnTo>
                  <a:pt x="174066" y="456950"/>
                </a:lnTo>
                <a:lnTo>
                  <a:pt x="174066" y="413434"/>
                </a:lnTo>
                <a:lnTo>
                  <a:pt x="145168" y="413434"/>
                </a:lnTo>
                <a:cubicBezTo>
                  <a:pt x="137235" y="413434"/>
                  <a:pt x="129756" y="411962"/>
                  <a:pt x="122730" y="409014"/>
                </a:cubicBezTo>
                <a:cubicBezTo>
                  <a:pt x="115704" y="406067"/>
                  <a:pt x="109471" y="401875"/>
                  <a:pt x="104031" y="396435"/>
                </a:cubicBezTo>
                <a:cubicBezTo>
                  <a:pt x="98592" y="390996"/>
                  <a:pt x="94512" y="384876"/>
                  <a:pt x="91792" y="378077"/>
                </a:cubicBezTo>
                <a:cubicBezTo>
                  <a:pt x="89073" y="371277"/>
                  <a:pt x="87486" y="363686"/>
                  <a:pt x="87033" y="355299"/>
                </a:cubicBezTo>
                <a:lnTo>
                  <a:pt x="87033" y="326401"/>
                </a:lnTo>
                <a:lnTo>
                  <a:pt x="43516" y="326401"/>
                </a:lnTo>
                <a:lnTo>
                  <a:pt x="43516" y="239368"/>
                </a:lnTo>
                <a:lnTo>
                  <a:pt x="87033" y="239368"/>
                </a:lnTo>
                <a:lnTo>
                  <a:pt x="87033" y="210471"/>
                </a:lnTo>
                <a:cubicBezTo>
                  <a:pt x="87033" y="202538"/>
                  <a:pt x="88506" y="195059"/>
                  <a:pt x="91452" y="188033"/>
                </a:cubicBezTo>
                <a:cubicBezTo>
                  <a:pt x="94399" y="181006"/>
                  <a:pt x="98592" y="174887"/>
                  <a:pt x="104031" y="169674"/>
                </a:cubicBezTo>
                <a:cubicBezTo>
                  <a:pt x="109471" y="164461"/>
                  <a:pt x="115590" y="160268"/>
                  <a:pt x="122390" y="157095"/>
                </a:cubicBezTo>
                <a:cubicBezTo>
                  <a:pt x="129189" y="153922"/>
                  <a:pt x="136782" y="152336"/>
                  <a:pt x="145168" y="152336"/>
                </a:cubicBezTo>
                <a:lnTo>
                  <a:pt x="261098" y="152336"/>
                </a:lnTo>
                <a:lnTo>
                  <a:pt x="261098" y="81282"/>
                </a:lnTo>
                <a:cubicBezTo>
                  <a:pt x="254526" y="77429"/>
                  <a:pt x="249312" y="72102"/>
                  <a:pt x="245460" y="65303"/>
                </a:cubicBezTo>
                <a:cubicBezTo>
                  <a:pt x="241607" y="58503"/>
                  <a:pt x="239567" y="51251"/>
                  <a:pt x="239340" y="43545"/>
                </a:cubicBezTo>
                <a:cubicBezTo>
                  <a:pt x="239340" y="37425"/>
                  <a:pt x="240473" y="31759"/>
                  <a:pt x="242740" y="26546"/>
                </a:cubicBezTo>
                <a:cubicBezTo>
                  <a:pt x="245006" y="21333"/>
                  <a:pt x="248066" y="16800"/>
                  <a:pt x="251919" y="12947"/>
                </a:cubicBezTo>
                <a:cubicBezTo>
                  <a:pt x="255772" y="9094"/>
                  <a:pt x="260418" y="5921"/>
                  <a:pt x="265858" y="3428"/>
                </a:cubicBezTo>
                <a:cubicBezTo>
                  <a:pt x="271297" y="935"/>
                  <a:pt x="276964" y="-198"/>
                  <a:pt x="282856" y="28"/>
                </a:cubicBezTo>
                <a:cubicBezTo>
                  <a:pt x="288976" y="28"/>
                  <a:pt x="294642" y="1162"/>
                  <a:pt x="299855" y="3428"/>
                </a:cubicBezTo>
                <a:cubicBezTo>
                  <a:pt x="305067" y="5695"/>
                  <a:pt x="309602" y="8754"/>
                  <a:pt x="313454" y="12607"/>
                </a:cubicBezTo>
                <a:cubicBezTo>
                  <a:pt x="317306" y="16460"/>
                  <a:pt x="320481" y="21107"/>
                  <a:pt x="322973" y="26546"/>
                </a:cubicBezTo>
                <a:cubicBezTo>
                  <a:pt x="325465" y="31986"/>
                  <a:pt x="326601" y="37652"/>
                  <a:pt x="326373" y="43545"/>
                </a:cubicBezTo>
                <a:cubicBezTo>
                  <a:pt x="326373" y="51251"/>
                  <a:pt x="324445" y="58503"/>
                  <a:pt x="320593" y="65303"/>
                </a:cubicBezTo>
                <a:cubicBezTo>
                  <a:pt x="316741" y="72102"/>
                  <a:pt x="311414" y="77429"/>
                  <a:pt x="304615" y="81282"/>
                </a:cubicBezTo>
                <a:lnTo>
                  <a:pt x="304615" y="152336"/>
                </a:lnTo>
                <a:lnTo>
                  <a:pt x="420545" y="152336"/>
                </a:lnTo>
                <a:cubicBezTo>
                  <a:pt x="428477" y="152336"/>
                  <a:pt x="435956" y="153809"/>
                  <a:pt x="442983" y="156755"/>
                </a:cubicBezTo>
                <a:cubicBezTo>
                  <a:pt x="450010" y="159702"/>
                  <a:pt x="456130" y="163895"/>
                  <a:pt x="461342" y="169334"/>
                </a:cubicBezTo>
                <a:cubicBezTo>
                  <a:pt x="466553" y="174774"/>
                  <a:pt x="470749" y="181006"/>
                  <a:pt x="473921" y="188033"/>
                </a:cubicBezTo>
                <a:cubicBezTo>
                  <a:pt x="477092" y="195059"/>
                  <a:pt x="478680" y="202538"/>
                  <a:pt x="478680" y="210471"/>
                </a:cubicBezTo>
                <a:lnTo>
                  <a:pt x="478680" y="239368"/>
                </a:lnTo>
                <a:lnTo>
                  <a:pt x="522197" y="239368"/>
                </a:lnTo>
                <a:lnTo>
                  <a:pt x="522197" y="326401"/>
                </a:lnTo>
                <a:lnTo>
                  <a:pt x="478680" y="326401"/>
                </a:lnTo>
                <a:lnTo>
                  <a:pt x="478680" y="355299"/>
                </a:lnTo>
                <a:cubicBezTo>
                  <a:pt x="478680" y="363230"/>
                  <a:pt x="477208" y="370710"/>
                  <a:pt x="474261" y="377737"/>
                </a:cubicBezTo>
                <a:cubicBezTo>
                  <a:pt x="471313" y="384764"/>
                  <a:pt x="467121" y="390996"/>
                  <a:pt x="461682" y="396435"/>
                </a:cubicBezTo>
                <a:cubicBezTo>
                  <a:pt x="456242" y="401875"/>
                  <a:pt x="450010" y="405955"/>
                  <a:pt x="442983" y="408674"/>
                </a:cubicBezTo>
                <a:cubicBezTo>
                  <a:pt x="435956" y="411394"/>
                  <a:pt x="428477" y="412982"/>
                  <a:pt x="420545" y="413434"/>
                </a:cubicBezTo>
                <a:lnTo>
                  <a:pt x="391647" y="413434"/>
                </a:lnTo>
                <a:lnTo>
                  <a:pt x="391647" y="456950"/>
                </a:lnTo>
                <a:lnTo>
                  <a:pt x="507578" y="456950"/>
                </a:lnTo>
                <a:cubicBezTo>
                  <a:pt x="515509" y="456950"/>
                  <a:pt x="522989" y="458422"/>
                  <a:pt x="530016" y="461370"/>
                </a:cubicBezTo>
                <a:cubicBezTo>
                  <a:pt x="537043" y="464317"/>
                  <a:pt x="543163" y="468509"/>
                  <a:pt x="548374" y="473949"/>
                </a:cubicBezTo>
                <a:cubicBezTo>
                  <a:pt x="553586" y="479388"/>
                  <a:pt x="557781" y="485620"/>
                  <a:pt x="560953" y="492647"/>
                </a:cubicBezTo>
                <a:cubicBezTo>
                  <a:pt x="564125" y="499675"/>
                  <a:pt x="565713" y="507154"/>
                  <a:pt x="565713" y="515085"/>
                </a:cubicBezTo>
                <a:close/>
                <a:moveTo>
                  <a:pt x="130549" y="355299"/>
                </a:moveTo>
                <a:cubicBezTo>
                  <a:pt x="130549" y="359378"/>
                  <a:pt x="131909" y="362778"/>
                  <a:pt x="134629" y="365498"/>
                </a:cubicBezTo>
                <a:cubicBezTo>
                  <a:pt x="137349" y="368218"/>
                  <a:pt x="140861" y="369690"/>
                  <a:pt x="145168" y="369918"/>
                </a:cubicBezTo>
                <a:lnTo>
                  <a:pt x="420545" y="369918"/>
                </a:lnTo>
                <a:cubicBezTo>
                  <a:pt x="424625" y="369918"/>
                  <a:pt x="428024" y="368558"/>
                  <a:pt x="430744" y="365838"/>
                </a:cubicBezTo>
                <a:cubicBezTo>
                  <a:pt x="433464" y="363118"/>
                  <a:pt x="434936" y="359606"/>
                  <a:pt x="435164" y="355299"/>
                </a:cubicBezTo>
                <a:lnTo>
                  <a:pt x="435164" y="210471"/>
                </a:lnTo>
                <a:cubicBezTo>
                  <a:pt x="435164" y="206391"/>
                  <a:pt x="433804" y="202991"/>
                  <a:pt x="431084" y="200272"/>
                </a:cubicBezTo>
                <a:cubicBezTo>
                  <a:pt x="428364" y="197552"/>
                  <a:pt x="424852" y="196079"/>
                  <a:pt x="420545" y="195852"/>
                </a:cubicBezTo>
                <a:lnTo>
                  <a:pt x="145168" y="195852"/>
                </a:lnTo>
                <a:cubicBezTo>
                  <a:pt x="141088" y="195852"/>
                  <a:pt x="137689" y="197212"/>
                  <a:pt x="134969" y="199932"/>
                </a:cubicBezTo>
                <a:cubicBezTo>
                  <a:pt x="132249" y="202651"/>
                  <a:pt x="130776" y="206164"/>
                  <a:pt x="130549" y="210471"/>
                </a:cubicBezTo>
                <a:lnTo>
                  <a:pt x="130549" y="355299"/>
                </a:lnTo>
                <a:close/>
                <a:moveTo>
                  <a:pt x="217582" y="413434"/>
                </a:moveTo>
                <a:lnTo>
                  <a:pt x="217582" y="456950"/>
                </a:lnTo>
                <a:lnTo>
                  <a:pt x="348131" y="456950"/>
                </a:lnTo>
                <a:lnTo>
                  <a:pt x="348131" y="413434"/>
                </a:lnTo>
                <a:lnTo>
                  <a:pt x="217582" y="413434"/>
                </a:lnTo>
                <a:close/>
              </a:path>
            </a:pathLst>
          </a:custGeom>
          <a:solidFill>
            <a:schemeClr val="accent3"/>
          </a:solidFill>
          <a:ln w="34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54680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par>
                                <p:cTn id="8" presetID="42" presetClass="path" presetSubtype="0" decel="100000" fill="hold" grpId="1" nodeType="withEffect">
                                  <p:stCondLst>
                                    <p:cond delay="0"/>
                                  </p:stCondLst>
                                  <p:childTnLst>
                                    <p:animMotion origin="layout" path="M -0.01601 3.7037E-7 L -1.875E-6 3.7037E-7 " pathEditMode="relative" rAng="0" ptsTypes="AA">
                                      <p:cBhvr>
                                        <p:cTn id="9" dur="1000" fill="hold"/>
                                        <p:tgtEl>
                                          <p:spTgt spid="36"/>
                                        </p:tgtEl>
                                        <p:attrNameLst>
                                          <p:attrName>ppt_x</p:attrName>
                                          <p:attrName>ppt_y</p:attrName>
                                        </p:attrNameLst>
                                      </p:cBhvr>
                                      <p:rCtr x="794" y="0"/>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35" presetClass="path" presetSubtype="0" decel="100000" fill="hold" grpId="1" nodeType="withEffect">
                                  <p:stCondLst>
                                    <p:cond delay="250"/>
                                  </p:stCondLst>
                                  <p:childTnLst>
                                    <p:animMotion origin="layout" path="M 0.01718 4.07407E-6 L 2.70833E-6 4.07407E-6 " pathEditMode="relative" rAng="0" ptsTypes="AA">
                                      <p:cBhvr>
                                        <p:cTn id="14" dur="1000" fill="hold"/>
                                        <p:tgtEl>
                                          <p:spTgt spid="5"/>
                                        </p:tgtEl>
                                        <p:attrNameLst>
                                          <p:attrName>ppt_x</p:attrName>
                                          <p:attrName>ppt_y</p:attrName>
                                        </p:attrNameLst>
                                      </p:cBhvr>
                                      <p:rCtr x="-859" y="0"/>
                                    </p:animMotion>
                                  </p:childTnLst>
                                </p:cTn>
                              </p:par>
                              <p:par>
                                <p:cTn id="15" presetID="22" presetClass="entr" presetSubtype="8"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250"/>
                                        <p:tgtEl>
                                          <p:spTgt spid="37"/>
                                        </p:tgtEl>
                                      </p:cBhvr>
                                    </p:animEffect>
                                  </p:childTnLst>
                                </p:cTn>
                              </p:par>
                              <p:par>
                                <p:cTn id="21" presetID="42" presetClass="path" presetSubtype="0" decel="100000" fill="hold" grpId="1" nodeType="withEffect">
                                  <p:stCondLst>
                                    <p:cond delay="500"/>
                                  </p:stCondLst>
                                  <p:childTnLst>
                                    <p:animMotion origin="layout" path="M -0.01601 2.96296E-6 L -1.875E-6 2.96296E-6 " pathEditMode="relative" rAng="0" ptsTypes="AA">
                                      <p:cBhvr>
                                        <p:cTn id="22" dur="1000" fill="hold"/>
                                        <p:tgtEl>
                                          <p:spTgt spid="37"/>
                                        </p:tgtEl>
                                        <p:attrNameLst>
                                          <p:attrName>ppt_x</p:attrName>
                                          <p:attrName>ppt_y</p:attrName>
                                        </p:attrNameLst>
                                      </p:cBhvr>
                                      <p:rCtr x="794" y="0"/>
                                    </p:animMotion>
                                  </p:childTnLst>
                                </p:cTn>
                              </p:par>
                              <p:par>
                                <p:cTn id="23" presetID="10" presetClass="entr" presetSubtype="0" fill="hold" grpId="0" nodeType="withEffect">
                                  <p:stCondLst>
                                    <p:cond delay="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50"/>
                                        <p:tgtEl>
                                          <p:spTgt spid="8"/>
                                        </p:tgtEl>
                                      </p:cBhvr>
                                    </p:animEffect>
                                  </p:childTnLst>
                                </p:cTn>
                              </p:par>
                              <p:par>
                                <p:cTn id="26" presetID="35" presetClass="path" presetSubtype="0" decel="100000" fill="hold" grpId="1" nodeType="withEffect">
                                  <p:stCondLst>
                                    <p:cond delay="750"/>
                                  </p:stCondLst>
                                  <p:childTnLst>
                                    <p:animMotion origin="layout" path="M 0.01718 4.07407E-6 L 2.70833E-6 4.07407E-6 " pathEditMode="relative" rAng="0" ptsTypes="AA">
                                      <p:cBhvr>
                                        <p:cTn id="27" dur="1000" fill="hold"/>
                                        <p:tgtEl>
                                          <p:spTgt spid="8"/>
                                        </p:tgtEl>
                                        <p:attrNameLst>
                                          <p:attrName>ppt_x</p:attrName>
                                          <p:attrName>ppt_y</p:attrName>
                                        </p:attrNameLst>
                                      </p:cBhvr>
                                      <p:rCtr x="-859" y="0"/>
                                    </p:animMotion>
                                  </p:childTnLst>
                                </p:cTn>
                              </p:par>
                              <p:par>
                                <p:cTn id="28" presetID="22" presetClass="entr" presetSubtype="8" fill="hold" nodeType="withEffect">
                                  <p:stCondLst>
                                    <p:cond delay="75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1000"/>
                                        <p:tgtEl>
                                          <p:spTgt spid="7"/>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250"/>
                                        <p:tgtEl>
                                          <p:spTgt spid="38"/>
                                        </p:tgtEl>
                                      </p:cBhvr>
                                    </p:animEffect>
                                  </p:childTnLst>
                                </p:cTn>
                              </p:par>
                              <p:par>
                                <p:cTn id="34" presetID="42" presetClass="path" presetSubtype="0" decel="100000" fill="hold" grpId="1" nodeType="withEffect">
                                  <p:stCondLst>
                                    <p:cond delay="1000"/>
                                  </p:stCondLst>
                                  <p:childTnLst>
                                    <p:animMotion origin="layout" path="M -0.01601 2.96296E-6 L -1.875E-6 2.96296E-6 " pathEditMode="relative" rAng="0" ptsTypes="AA">
                                      <p:cBhvr>
                                        <p:cTn id="35" dur="1000" fill="hold"/>
                                        <p:tgtEl>
                                          <p:spTgt spid="38"/>
                                        </p:tgtEl>
                                        <p:attrNameLst>
                                          <p:attrName>ppt_x</p:attrName>
                                          <p:attrName>ppt_y</p:attrName>
                                        </p:attrNameLst>
                                      </p:cBhvr>
                                      <p:rCtr x="794" y="0"/>
                                    </p:animMotion>
                                  </p:childTnLst>
                                </p:cTn>
                              </p:par>
                              <p:par>
                                <p:cTn id="36" presetID="10" presetClass="entr" presetSubtype="0" fill="hold" grpId="0" nodeType="withEffect">
                                  <p:stCondLst>
                                    <p:cond delay="12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250"/>
                                        <p:tgtEl>
                                          <p:spTgt spid="9"/>
                                        </p:tgtEl>
                                      </p:cBhvr>
                                    </p:animEffect>
                                  </p:childTnLst>
                                </p:cTn>
                              </p:par>
                              <p:par>
                                <p:cTn id="39" presetID="35" presetClass="path" presetSubtype="0" decel="100000" fill="hold" grpId="1" nodeType="withEffect">
                                  <p:stCondLst>
                                    <p:cond delay="1250"/>
                                  </p:stCondLst>
                                  <p:childTnLst>
                                    <p:animMotion origin="layout" path="M 0.01718 4.07407E-6 L 2.70833E-6 4.07407E-6 " pathEditMode="relative" rAng="0" ptsTypes="AA">
                                      <p:cBhvr>
                                        <p:cTn id="40" dur="1000" fill="hold"/>
                                        <p:tgtEl>
                                          <p:spTgt spid="9"/>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9" grpId="0"/>
      <p:bldP spid="9" grpId="1"/>
      <p:bldP spid="36" grpId="0" animBg="1"/>
      <p:bldP spid="36" grpId="1" animBg="1"/>
      <p:bldP spid="37" grpId="0" animBg="1"/>
      <p:bldP spid="37" grpId="1" animBg="1"/>
      <p:bldP spid="38" grpId="0" animBg="1"/>
      <p:bldP spid="3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D9E7FC-1681-685E-37CD-427C1E9011E0}"/>
              </a:ext>
            </a:extLst>
          </p:cNvPr>
          <p:cNvSpPr>
            <a:spLocks noGrp="1"/>
          </p:cNvSpPr>
          <p:nvPr>
            <p:ph type="body" sz="quarter" idx="15"/>
          </p:nvPr>
        </p:nvSpPr>
        <p:spPr>
          <a:xfrm>
            <a:off x="5512188" y="430036"/>
            <a:ext cx="6146985" cy="3016210"/>
          </a:xfrm>
        </p:spPr>
        <p:txBody>
          <a:bodyPr/>
          <a:lstStyle/>
          <a:p>
            <a:r>
              <a:rPr lang="en-AU" dirty="0">
                <a:solidFill>
                  <a:schemeClr val="accent3"/>
                </a:solidFill>
                <a:latin typeface="Segoe UI Semibold" panose="020B0702040204020203" pitchFamily="34" charset="0"/>
                <a:cs typeface="Segoe UI Semibold" panose="020B0702040204020203" pitchFamily="34" charset="0"/>
              </a:rPr>
              <a:t>Power Pages</a:t>
            </a:r>
            <a:br>
              <a:rPr lang="en-AU" dirty="0">
                <a:latin typeface="Segoe UI Semibold" panose="020B0702040204020203" pitchFamily="34" charset="0"/>
                <a:cs typeface="Segoe UI Semibold" panose="020B0702040204020203" pitchFamily="34" charset="0"/>
              </a:rPr>
            </a:br>
            <a:r>
              <a:rPr lang="en-AU" sz="1600" dirty="0">
                <a:ln w="3175">
                  <a:noFill/>
                </a:ln>
                <a:gradFill>
                  <a:gsLst>
                    <a:gs pos="54000">
                      <a:schemeClr val="tx1"/>
                    </a:gs>
                    <a:gs pos="100000">
                      <a:schemeClr val="tx1"/>
                    </a:gs>
                  </a:gsLst>
                  <a:lin ang="0" scaled="1"/>
                </a:gradFill>
              </a:rPr>
              <a:t>https://</a:t>
            </a:r>
            <a:r>
              <a:rPr lang="en-AU" sz="1600" dirty="0" err="1">
                <a:ln w="3175">
                  <a:noFill/>
                </a:ln>
                <a:gradFill>
                  <a:gsLst>
                    <a:gs pos="54000">
                      <a:schemeClr val="tx1"/>
                    </a:gs>
                    <a:gs pos="100000">
                      <a:schemeClr val="tx1"/>
                    </a:gs>
                  </a:gsLst>
                  <a:lin ang="0" scaled="1"/>
                </a:gradFill>
              </a:rPr>
              <a:t>docs.microsoft.com</a:t>
            </a:r>
            <a:r>
              <a:rPr lang="en-AU" sz="1600" dirty="0">
                <a:ln w="3175">
                  <a:noFill/>
                </a:ln>
                <a:gradFill>
                  <a:gsLst>
                    <a:gs pos="54000">
                      <a:schemeClr val="tx1"/>
                    </a:gs>
                    <a:gs pos="100000">
                      <a:schemeClr val="tx1"/>
                    </a:gs>
                  </a:gsLst>
                  <a:lin ang="0" scaled="1"/>
                </a:gradFill>
              </a:rPr>
              <a:t>/power-pages/</a:t>
            </a:r>
            <a:br>
              <a:rPr lang="en-AU" sz="1600" dirty="0">
                <a:ln w="3175">
                  <a:noFill/>
                </a:ln>
                <a:gradFill>
                  <a:gsLst>
                    <a:gs pos="54000">
                      <a:schemeClr val="tx1"/>
                    </a:gs>
                    <a:gs pos="100000">
                      <a:schemeClr val="tx1"/>
                    </a:gs>
                  </a:gsLst>
                  <a:lin ang="0" scaled="1"/>
                </a:gradFill>
              </a:rPr>
            </a:br>
            <a:endParaRPr lang="en-AU" sz="1600" dirty="0">
              <a:ln w="3175">
                <a:noFill/>
              </a:ln>
              <a:gradFill>
                <a:gsLst>
                  <a:gs pos="54000">
                    <a:schemeClr val="tx1"/>
                  </a:gs>
                  <a:gs pos="100000">
                    <a:schemeClr val="tx1"/>
                  </a:gs>
                </a:gsLst>
                <a:lin ang="0" scaled="1"/>
              </a:gradFill>
            </a:endParaRPr>
          </a:p>
          <a:p>
            <a:r>
              <a:rPr lang="en-AU" dirty="0">
                <a:solidFill>
                  <a:schemeClr val="accent3"/>
                </a:solidFill>
                <a:latin typeface="Segoe UI Semibold" panose="020B0702040204020203" pitchFamily="34" charset="0"/>
                <a:cs typeface="Segoe UI Semibold" panose="020B0702040204020203" pitchFamily="34" charset="0"/>
              </a:rPr>
              <a:t>Power Apps express design</a:t>
            </a:r>
            <a:br>
              <a:rPr lang="en-AU" dirty="0">
                <a:latin typeface="Segoe UI Semibold" panose="020B0702040204020203" pitchFamily="34" charset="0"/>
                <a:cs typeface="Segoe UI Semibold" panose="020B0702040204020203" pitchFamily="34" charset="0"/>
              </a:rPr>
            </a:br>
            <a:r>
              <a:rPr lang="en-US" sz="1600" dirty="0">
                <a:ln w="3175">
                  <a:noFill/>
                </a:ln>
                <a:latin typeface="+mj-lt"/>
              </a:rPr>
              <a:t>https://</a:t>
            </a:r>
            <a:r>
              <a:rPr lang="en-US" sz="1600" dirty="0" err="1">
                <a:ln w="3175">
                  <a:noFill/>
                </a:ln>
                <a:latin typeface="+mj-lt"/>
              </a:rPr>
              <a:t>aka.ms</a:t>
            </a:r>
            <a:r>
              <a:rPr lang="en-US" sz="1600" dirty="0">
                <a:ln w="3175">
                  <a:noFill/>
                </a:ln>
                <a:latin typeface="+mj-lt"/>
              </a:rPr>
              <a:t>/</a:t>
            </a:r>
            <a:r>
              <a:rPr lang="en-US" sz="1600" dirty="0" err="1">
                <a:ln w="3175">
                  <a:noFill/>
                </a:ln>
                <a:latin typeface="+mj-lt"/>
              </a:rPr>
              <a:t>expressdesigndocs</a:t>
            </a:r>
            <a:br>
              <a:rPr lang="en-US" sz="1600" dirty="0">
                <a:ln w="3175">
                  <a:noFill/>
                </a:ln>
                <a:gradFill flip="none" rotWithShape="1">
                  <a:gsLst>
                    <a:gs pos="0">
                      <a:srgbClr val="50E6FF"/>
                    </a:gs>
                    <a:gs pos="100000">
                      <a:srgbClr val="8661C5"/>
                    </a:gs>
                  </a:gsLst>
                  <a:lin ang="2700000" scaled="1"/>
                  <a:tileRect/>
                </a:gradFill>
                <a:latin typeface="+mj-lt"/>
              </a:rPr>
            </a:br>
            <a:endParaRPr lang="en-AU" dirty="0">
              <a:latin typeface="Segoe UI Semibold" panose="020B0702040204020203" pitchFamily="34" charset="0"/>
              <a:cs typeface="Segoe UI Semibold" panose="020B0702040204020203" pitchFamily="34" charset="0"/>
            </a:endParaRPr>
          </a:p>
          <a:p>
            <a:r>
              <a:rPr lang="en-AU" dirty="0">
                <a:solidFill>
                  <a:schemeClr val="accent3"/>
                </a:solidFill>
                <a:latin typeface="Segoe UI Semibold" panose="020B0702040204020203" pitchFamily="34" charset="0"/>
                <a:cs typeface="Segoe UI Semibold" panose="020B0702040204020203" pitchFamily="34" charset="0"/>
              </a:rPr>
              <a:t>Power Automate hosted RPA bots</a:t>
            </a:r>
          </a:p>
          <a:p>
            <a:r>
              <a:rPr lang="en-US" sz="1600" dirty="0">
                <a:ln w="3175">
                  <a:noFill/>
                </a:ln>
                <a:latin typeface="+mj-lt"/>
              </a:rPr>
              <a:t>https://</a:t>
            </a:r>
            <a:r>
              <a:rPr lang="en-US" sz="1600" dirty="0" err="1">
                <a:ln w="3175">
                  <a:noFill/>
                </a:ln>
                <a:latin typeface="+mj-lt"/>
              </a:rPr>
              <a:t>aka.ms</a:t>
            </a:r>
            <a:r>
              <a:rPr lang="en-US" sz="1600" dirty="0">
                <a:ln w="3175">
                  <a:noFill/>
                </a:ln>
                <a:latin typeface="+mj-lt"/>
              </a:rPr>
              <a:t>/</a:t>
            </a:r>
            <a:r>
              <a:rPr lang="en-US" sz="1600" dirty="0" err="1">
                <a:ln w="3175">
                  <a:noFill/>
                </a:ln>
                <a:latin typeface="+mj-lt"/>
              </a:rPr>
              <a:t>hostedrpabotsdocs</a:t>
            </a:r>
            <a:endParaRPr lang="en-US" sz="1600" dirty="0">
              <a:ln w="3175">
                <a:noFill/>
              </a:ln>
              <a:latin typeface="+mj-lt"/>
            </a:endParaRPr>
          </a:p>
          <a:p>
            <a:pPr marL="0" indent="0" defTabSz="914400">
              <a:spcBef>
                <a:spcPts val="0"/>
              </a:spcBef>
              <a:buNone/>
            </a:pPr>
            <a:endParaRPr lang="en-US" sz="1600" dirty="0">
              <a:ln w="3175">
                <a:noFill/>
              </a:ln>
              <a:latin typeface="+mj-lt"/>
            </a:endParaRPr>
          </a:p>
          <a:p>
            <a:pPr marL="0" indent="0" defTabSz="914400">
              <a:spcBef>
                <a:spcPts val="0"/>
              </a:spcBef>
              <a:buNone/>
            </a:pPr>
            <a:r>
              <a:rPr lang="en-US" dirty="0">
                <a:solidFill>
                  <a:schemeClr val="accent3"/>
                </a:solidFill>
                <a:latin typeface="Segoe UI Semibold" panose="020B0702040204020203" pitchFamily="34" charset="0"/>
                <a:cs typeface="Segoe UI Semibold" panose="020B0702040204020203" pitchFamily="34" charset="0"/>
              </a:rPr>
              <a:t>Hearing Australia collaborates on Power Apps</a:t>
            </a:r>
            <a:br>
              <a:rPr lang="en-US" dirty="0">
                <a:latin typeface="Segoe UI Semibold" panose="020B0702040204020203" pitchFamily="34" charset="0"/>
                <a:cs typeface="Segoe UI Semibold" panose="020B0702040204020203" pitchFamily="34" charset="0"/>
              </a:rPr>
            </a:br>
            <a:r>
              <a:rPr lang="en-US" sz="1600" dirty="0">
                <a:ln w="3175">
                  <a:noFill/>
                </a:ln>
                <a:latin typeface="+mj-lt"/>
              </a:rPr>
              <a:t>https://</a:t>
            </a:r>
            <a:r>
              <a:rPr lang="en-US" sz="1600" dirty="0" err="1">
                <a:ln w="3175">
                  <a:noFill/>
                </a:ln>
                <a:latin typeface="+mj-lt"/>
              </a:rPr>
              <a:t>youtu.be</a:t>
            </a:r>
            <a:r>
              <a:rPr lang="en-US" sz="1600" dirty="0">
                <a:ln w="3175">
                  <a:noFill/>
                </a:ln>
                <a:latin typeface="+mj-lt"/>
              </a:rPr>
              <a:t>/iZC1itZQ7L4</a:t>
            </a:r>
            <a:endParaRPr lang="en-AU" dirty="0"/>
          </a:p>
        </p:txBody>
      </p:sp>
      <p:sp>
        <p:nvSpPr>
          <p:cNvPr id="3" name="Title 2">
            <a:extLst>
              <a:ext uri="{FF2B5EF4-FFF2-40B4-BE49-F238E27FC236}">
                <a16:creationId xmlns:a16="http://schemas.microsoft.com/office/drawing/2014/main" id="{102820AF-2200-26D7-57B0-397F4993CA15}"/>
              </a:ext>
            </a:extLst>
          </p:cNvPr>
          <p:cNvSpPr>
            <a:spLocks noGrp="1"/>
          </p:cNvSpPr>
          <p:nvPr>
            <p:ph type="title"/>
          </p:nvPr>
        </p:nvSpPr>
        <p:spPr>
          <a:xfrm>
            <a:off x="539999" y="430035"/>
            <a:ext cx="3828801" cy="677108"/>
          </a:xfrm>
        </p:spPr>
        <p:txBody>
          <a:bodyPr/>
          <a:lstStyle/>
          <a:p>
            <a:r>
              <a:rPr lang="en-AU"/>
              <a:t>What’s next?</a:t>
            </a:r>
          </a:p>
        </p:txBody>
      </p:sp>
    </p:spTree>
    <p:extLst>
      <p:ext uri="{BB962C8B-B14F-4D97-AF65-F5344CB8AC3E}">
        <p14:creationId xmlns:p14="http://schemas.microsoft.com/office/powerpoint/2010/main" val="344313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84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4EC47-2C7D-60AB-091E-6091744C5EC8}"/>
              </a:ext>
            </a:extLst>
          </p:cNvPr>
          <p:cNvSpPr>
            <a:spLocks noGrp="1"/>
          </p:cNvSpPr>
          <p:nvPr>
            <p:ph type="title"/>
          </p:nvPr>
        </p:nvSpPr>
        <p:spPr/>
        <p:txBody>
          <a:bodyPr/>
          <a:lstStyle/>
          <a:p>
            <a:r>
              <a:rPr lang="en-AU" dirty="0"/>
              <a:t>The impact of low-code</a:t>
            </a:r>
          </a:p>
        </p:txBody>
      </p:sp>
      <p:sp>
        <p:nvSpPr>
          <p:cNvPr id="2" name="Text Placeholder 1">
            <a:extLst>
              <a:ext uri="{FF2B5EF4-FFF2-40B4-BE49-F238E27FC236}">
                <a16:creationId xmlns:a16="http://schemas.microsoft.com/office/drawing/2014/main" id="{B54FAFC6-7396-026E-280B-1E9B5BA3C18B}"/>
              </a:ext>
            </a:extLst>
          </p:cNvPr>
          <p:cNvSpPr>
            <a:spLocks noGrp="1"/>
          </p:cNvSpPr>
          <p:nvPr>
            <p:ph type="body" sz="quarter" idx="4294967295"/>
          </p:nvPr>
        </p:nvSpPr>
        <p:spPr>
          <a:xfrm>
            <a:off x="298456" y="3493093"/>
            <a:ext cx="3099803" cy="1034626"/>
          </a:xfrm>
        </p:spPr>
        <p:txBody>
          <a:bodyPr/>
          <a:lstStyle/>
          <a:p>
            <a:r>
              <a:rPr lang="en-AU" dirty="0"/>
              <a:t>“Power Apps is the undisputed market leader in low-code/no-code tools”</a:t>
            </a:r>
            <a:endParaRPr lang="en-AU" sz="1800" dirty="0"/>
          </a:p>
        </p:txBody>
      </p:sp>
      <p:sp>
        <p:nvSpPr>
          <p:cNvPr id="5" name="Rectangle 4">
            <a:extLst>
              <a:ext uri="{FF2B5EF4-FFF2-40B4-BE49-F238E27FC236}">
                <a16:creationId xmlns:a16="http://schemas.microsoft.com/office/drawing/2014/main" id="{D9B4A49B-6BCB-11EC-F5D9-4E82A207A268}"/>
              </a:ext>
            </a:extLst>
          </p:cNvPr>
          <p:cNvSpPr/>
          <p:nvPr/>
        </p:nvSpPr>
        <p:spPr>
          <a:xfrm>
            <a:off x="8686452" y="617290"/>
            <a:ext cx="3594254" cy="2215991"/>
          </a:xfrm>
          <a:prstGeom prst="rect">
            <a:avLst/>
          </a:prstGeom>
        </p:spPr>
        <p:txBody>
          <a:bodyPr wrap="none">
            <a:spAutoFit/>
          </a:bodyPr>
          <a:lstStyle/>
          <a:p>
            <a:r>
              <a:rPr lang="en-AU" sz="13800" b="1" dirty="0">
                <a:gradFill>
                  <a:gsLst>
                    <a:gs pos="100000">
                      <a:srgbClr val="FF5C39"/>
                    </a:gs>
                    <a:gs pos="0">
                      <a:srgbClr val="C73ECC"/>
                    </a:gs>
                  </a:gsLst>
                  <a:lin ang="2700000" scaled="0"/>
                </a:gradFill>
                <a:latin typeface="Segoe UI" panose="020B0502040204020203" pitchFamily="34" charset="0"/>
                <a:cs typeface="Segoe UI" panose="020B0502040204020203" pitchFamily="34" charset="0"/>
              </a:rPr>
              <a:t>70</a:t>
            </a:r>
            <a:r>
              <a:rPr lang="en-AU" sz="8000" b="1" dirty="0">
                <a:gradFill>
                  <a:gsLst>
                    <a:gs pos="100000">
                      <a:srgbClr val="FF5C39"/>
                    </a:gs>
                    <a:gs pos="0">
                      <a:srgbClr val="C73ECC"/>
                    </a:gs>
                  </a:gsLst>
                  <a:lin ang="2700000" scaled="0"/>
                </a:gradFill>
                <a:latin typeface="Segoe UI" panose="020B0502040204020203" pitchFamily="34" charset="0"/>
                <a:cs typeface="Segoe UI" panose="020B0502040204020203" pitchFamily="34" charset="0"/>
              </a:rPr>
              <a:t>%</a:t>
            </a:r>
            <a:r>
              <a:rPr lang="en-AU" sz="13800" dirty="0">
                <a:gradFill>
                  <a:gsLst>
                    <a:gs pos="100000">
                      <a:srgbClr val="FF5C39"/>
                    </a:gs>
                    <a:gs pos="0">
                      <a:srgbClr val="C73ECC"/>
                    </a:gs>
                  </a:gsLst>
                  <a:lin ang="2700000" scaled="0"/>
                </a:gradFill>
              </a:rPr>
              <a:t> </a:t>
            </a:r>
          </a:p>
        </p:txBody>
      </p:sp>
      <p:sp>
        <p:nvSpPr>
          <p:cNvPr id="6" name="Rectangle 5">
            <a:extLst>
              <a:ext uri="{FF2B5EF4-FFF2-40B4-BE49-F238E27FC236}">
                <a16:creationId xmlns:a16="http://schemas.microsoft.com/office/drawing/2014/main" id="{8D2285FE-679B-9F7D-32DF-10C02E492C95}"/>
              </a:ext>
            </a:extLst>
          </p:cNvPr>
          <p:cNvSpPr/>
          <p:nvPr/>
        </p:nvSpPr>
        <p:spPr>
          <a:xfrm>
            <a:off x="8964520" y="2544659"/>
            <a:ext cx="3116677" cy="830997"/>
          </a:xfrm>
          <a:prstGeom prst="rect">
            <a:avLst/>
          </a:prstGeom>
        </p:spPr>
        <p:txBody>
          <a:bodyPr wrap="square" lIns="0" tIns="0" rIns="0" bIns="0">
            <a:spAutoFit/>
          </a:bodyPr>
          <a:lstStyle/>
          <a:p>
            <a:r>
              <a:rPr lang="en-AU" dirty="0"/>
              <a:t>of new applications in the enterprise will be developed with Low Code by </a:t>
            </a:r>
            <a:r>
              <a:rPr lang="en-AU" b="1" dirty="0">
                <a:solidFill>
                  <a:schemeClr val="accent3"/>
                </a:solidFill>
              </a:rPr>
              <a:t>2025</a:t>
            </a:r>
          </a:p>
        </p:txBody>
      </p:sp>
      <p:sp>
        <p:nvSpPr>
          <p:cNvPr id="10" name="Rectangle 9">
            <a:extLst>
              <a:ext uri="{FF2B5EF4-FFF2-40B4-BE49-F238E27FC236}">
                <a16:creationId xmlns:a16="http://schemas.microsoft.com/office/drawing/2014/main" id="{1C95B5E9-6D2C-5717-5F46-6F195BC859A8}"/>
              </a:ext>
            </a:extLst>
          </p:cNvPr>
          <p:cNvSpPr/>
          <p:nvPr/>
        </p:nvSpPr>
        <p:spPr>
          <a:xfrm>
            <a:off x="298456" y="4508940"/>
            <a:ext cx="1720948" cy="311953"/>
          </a:xfrm>
          <a:prstGeom prst="rect">
            <a:avLst/>
          </a:prstGeom>
        </p:spPr>
        <p:txBody>
          <a:bodyPr wrap="square" lIns="0" tIns="0" rIns="0" bIns="0">
            <a:noAutofit/>
          </a:bodyPr>
          <a:lstStyle/>
          <a:p>
            <a:r>
              <a:rPr lang="en-AU" dirty="0">
                <a:solidFill>
                  <a:schemeClr val="accent3"/>
                </a:solidFill>
              </a:rPr>
              <a:t>– Satya Nadella</a:t>
            </a:r>
          </a:p>
          <a:p>
            <a:endParaRPr lang="en-AU" dirty="0">
              <a:solidFill>
                <a:schemeClr val="accent3"/>
              </a:solidFill>
            </a:endParaRPr>
          </a:p>
        </p:txBody>
      </p:sp>
      <p:grpSp>
        <p:nvGrpSpPr>
          <p:cNvPr id="94" name="Group 93">
            <a:extLst>
              <a:ext uri="{FF2B5EF4-FFF2-40B4-BE49-F238E27FC236}">
                <a16:creationId xmlns:a16="http://schemas.microsoft.com/office/drawing/2014/main" id="{123DCEB1-BEA8-4EAE-A4EA-A893A5D74132}"/>
              </a:ext>
            </a:extLst>
          </p:cNvPr>
          <p:cNvGrpSpPr/>
          <p:nvPr/>
        </p:nvGrpSpPr>
        <p:grpSpPr>
          <a:xfrm>
            <a:off x="3595862" y="1760225"/>
            <a:ext cx="4655583" cy="3774748"/>
            <a:chOff x="3605674" y="1795138"/>
            <a:chExt cx="4655583" cy="3774748"/>
          </a:xfrm>
        </p:grpSpPr>
        <p:grpSp>
          <p:nvGrpSpPr>
            <p:cNvPr id="13" name="Graphic 6">
              <a:extLst>
                <a:ext uri="{FF2B5EF4-FFF2-40B4-BE49-F238E27FC236}">
                  <a16:creationId xmlns:a16="http://schemas.microsoft.com/office/drawing/2014/main" id="{DF878733-244B-3FBA-F3DD-B6D5F55E38F0}"/>
                </a:ext>
              </a:extLst>
            </p:cNvPr>
            <p:cNvGrpSpPr/>
            <p:nvPr/>
          </p:nvGrpSpPr>
          <p:grpSpPr>
            <a:xfrm>
              <a:off x="3605674" y="1795138"/>
              <a:ext cx="4554570" cy="3390098"/>
              <a:chOff x="3605674" y="1795138"/>
              <a:chExt cx="4554570" cy="3390098"/>
            </a:xfrm>
            <a:noFill/>
          </p:grpSpPr>
          <p:sp>
            <p:nvSpPr>
              <p:cNvPr id="15" name="Freeform 14">
                <a:extLst>
                  <a:ext uri="{FF2B5EF4-FFF2-40B4-BE49-F238E27FC236}">
                    <a16:creationId xmlns:a16="http://schemas.microsoft.com/office/drawing/2014/main" id="{3FDE7AB2-7320-CC40-ED45-7F88604B29C3}"/>
                  </a:ext>
                </a:extLst>
              </p:cNvPr>
              <p:cNvSpPr/>
              <p:nvPr/>
            </p:nvSpPr>
            <p:spPr>
              <a:xfrm flipH="1">
                <a:off x="6678689" y="1795138"/>
                <a:ext cx="1481555" cy="775066"/>
              </a:xfrm>
              <a:custGeom>
                <a:avLst/>
                <a:gdLst>
                  <a:gd name="connsiteX0" fmla="*/ 0 w 1481555"/>
                  <a:gd name="connsiteY0" fmla="*/ 446389 h 446388"/>
                  <a:gd name="connsiteX1" fmla="*/ 0 w 1481555"/>
                  <a:gd name="connsiteY1" fmla="*/ 161156 h 446388"/>
                  <a:gd name="connsiteX2" fmla="*/ 161033 w 1481555"/>
                  <a:gd name="connsiteY2" fmla="*/ 0 h 446388"/>
                  <a:gd name="connsiteX3" fmla="*/ 1320523 w 1481555"/>
                  <a:gd name="connsiteY3" fmla="*/ 0 h 446388"/>
                  <a:gd name="connsiteX4" fmla="*/ 1481556 w 1481555"/>
                  <a:gd name="connsiteY4" fmla="*/ 161156 h 446388"/>
                  <a:gd name="connsiteX5" fmla="*/ 1481556 w 1481555"/>
                  <a:gd name="connsiteY5" fmla="*/ 161156 h 44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1555" h="446388">
                    <a:moveTo>
                      <a:pt x="0" y="446389"/>
                    </a:moveTo>
                    <a:lnTo>
                      <a:pt x="0" y="161156"/>
                    </a:lnTo>
                    <a:cubicBezTo>
                      <a:pt x="0" y="72118"/>
                      <a:pt x="72063" y="0"/>
                      <a:pt x="161033" y="0"/>
                    </a:cubicBezTo>
                    <a:lnTo>
                      <a:pt x="1320523" y="0"/>
                    </a:lnTo>
                    <a:cubicBezTo>
                      <a:pt x="1409493" y="0"/>
                      <a:pt x="1481556" y="72118"/>
                      <a:pt x="1481556" y="161156"/>
                    </a:cubicBezTo>
                    <a:lnTo>
                      <a:pt x="1481556" y="161156"/>
                    </a:lnTo>
                  </a:path>
                </a:pathLst>
              </a:custGeom>
              <a:noFill/>
              <a:ln w="9525" cap="rnd">
                <a:solidFill>
                  <a:schemeClr val="tx2"/>
                </a:solidFill>
                <a:prstDash val="dash"/>
                <a:round/>
              </a:ln>
            </p:spPr>
            <p:txBody>
              <a:bodyPr rtlCol="0" anchor="ctr"/>
              <a:lstStyle/>
              <a:p>
                <a:endParaRPr lang="en-AU" dirty="0"/>
              </a:p>
            </p:txBody>
          </p:sp>
          <p:sp>
            <p:nvSpPr>
              <p:cNvPr id="14" name="Freeform 13">
                <a:extLst>
                  <a:ext uri="{FF2B5EF4-FFF2-40B4-BE49-F238E27FC236}">
                    <a16:creationId xmlns:a16="http://schemas.microsoft.com/office/drawing/2014/main" id="{E77FB500-4995-637F-4772-ED577C6E2780}"/>
                  </a:ext>
                </a:extLst>
              </p:cNvPr>
              <p:cNvSpPr/>
              <p:nvPr/>
            </p:nvSpPr>
            <p:spPr>
              <a:xfrm>
                <a:off x="3605674" y="3214887"/>
                <a:ext cx="1417526" cy="1970349"/>
              </a:xfrm>
              <a:custGeom>
                <a:avLst/>
                <a:gdLst>
                  <a:gd name="connsiteX0" fmla="*/ 327942 w 1417526"/>
                  <a:gd name="connsiteY0" fmla="*/ 0 h 1970349"/>
                  <a:gd name="connsiteX1" fmla="*/ 262953 w 1417526"/>
                  <a:gd name="connsiteY1" fmla="*/ 0 h 1970349"/>
                  <a:gd name="connsiteX2" fmla="*/ 0 w 1417526"/>
                  <a:gd name="connsiteY2" fmla="*/ 263153 h 1970349"/>
                  <a:gd name="connsiteX3" fmla="*/ 0 w 1417526"/>
                  <a:gd name="connsiteY3" fmla="*/ 1707196 h 1970349"/>
                  <a:gd name="connsiteX4" fmla="*/ 262953 w 1417526"/>
                  <a:gd name="connsiteY4" fmla="*/ 1970349 h 1970349"/>
                  <a:gd name="connsiteX5" fmla="*/ 1154573 w 1417526"/>
                  <a:gd name="connsiteY5" fmla="*/ 1970349 h 1970349"/>
                  <a:gd name="connsiteX6" fmla="*/ 1417526 w 1417526"/>
                  <a:gd name="connsiteY6" fmla="*/ 1707196 h 1970349"/>
                  <a:gd name="connsiteX7" fmla="*/ 1417526 w 1417526"/>
                  <a:gd name="connsiteY7" fmla="*/ 1707196 h 19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526" h="1970349">
                    <a:moveTo>
                      <a:pt x="327942" y="0"/>
                    </a:moveTo>
                    <a:lnTo>
                      <a:pt x="262953" y="0"/>
                    </a:lnTo>
                    <a:cubicBezTo>
                      <a:pt x="117748" y="0"/>
                      <a:pt x="0" y="117837"/>
                      <a:pt x="0" y="263153"/>
                    </a:cubicBezTo>
                    <a:lnTo>
                      <a:pt x="0" y="1707196"/>
                    </a:lnTo>
                    <a:cubicBezTo>
                      <a:pt x="0" y="1852513"/>
                      <a:pt x="117748" y="1970349"/>
                      <a:pt x="262953" y="1970349"/>
                    </a:cubicBezTo>
                    <a:lnTo>
                      <a:pt x="1154573" y="1970349"/>
                    </a:lnTo>
                    <a:cubicBezTo>
                      <a:pt x="1299779" y="1970349"/>
                      <a:pt x="1417526" y="1852513"/>
                      <a:pt x="1417526" y="1707196"/>
                    </a:cubicBezTo>
                    <a:lnTo>
                      <a:pt x="1417526" y="1707196"/>
                    </a:lnTo>
                  </a:path>
                </a:pathLst>
              </a:custGeom>
              <a:noFill/>
              <a:ln w="9525" cap="rnd">
                <a:solidFill>
                  <a:schemeClr val="tx2"/>
                </a:solidFill>
                <a:prstDash val="dash"/>
                <a:round/>
              </a:ln>
            </p:spPr>
            <p:txBody>
              <a:bodyPr rtlCol="0" anchor="ctr"/>
              <a:lstStyle/>
              <a:p>
                <a:endParaRPr lang="en-AU" dirty="0"/>
              </a:p>
            </p:txBody>
          </p:sp>
        </p:grpSp>
        <p:grpSp>
          <p:nvGrpSpPr>
            <p:cNvPr id="16" name="Graphic 6">
              <a:extLst>
                <a:ext uri="{FF2B5EF4-FFF2-40B4-BE49-F238E27FC236}">
                  <a16:creationId xmlns:a16="http://schemas.microsoft.com/office/drawing/2014/main" id="{8AC51BB9-0F56-E4FF-55F1-C198D81BF598}"/>
                </a:ext>
              </a:extLst>
            </p:cNvPr>
            <p:cNvGrpSpPr/>
            <p:nvPr/>
          </p:nvGrpSpPr>
          <p:grpSpPr>
            <a:xfrm>
              <a:off x="3931700" y="2445167"/>
              <a:ext cx="4329557" cy="2693450"/>
              <a:chOff x="3931700" y="2445167"/>
              <a:chExt cx="4329557" cy="2693450"/>
            </a:xfrm>
          </p:grpSpPr>
          <p:sp>
            <p:nvSpPr>
              <p:cNvPr id="17" name="Freeform 16">
                <a:extLst>
                  <a:ext uri="{FF2B5EF4-FFF2-40B4-BE49-F238E27FC236}">
                    <a16:creationId xmlns:a16="http://schemas.microsoft.com/office/drawing/2014/main" id="{2E2F3772-0360-1C02-D57A-05D311714256}"/>
                  </a:ext>
                </a:extLst>
              </p:cNvPr>
              <p:cNvSpPr/>
              <p:nvPr/>
            </p:nvSpPr>
            <p:spPr>
              <a:xfrm>
                <a:off x="3931700" y="2445167"/>
                <a:ext cx="4329557" cy="2693450"/>
              </a:xfrm>
              <a:custGeom>
                <a:avLst/>
                <a:gdLst>
                  <a:gd name="connsiteX0" fmla="*/ 4329558 w 4329557"/>
                  <a:gd name="connsiteY0" fmla="*/ 266513 h 2693450"/>
                  <a:gd name="connsiteX1" fmla="*/ 4329558 w 4329557"/>
                  <a:gd name="connsiteY1" fmla="*/ 2427178 h 2693450"/>
                  <a:gd name="connsiteX2" fmla="*/ 4063487 w 4329557"/>
                  <a:gd name="connsiteY2" fmla="*/ 2693451 h 2693450"/>
                  <a:gd name="connsiteX3" fmla="*/ 266071 w 4329557"/>
                  <a:gd name="connsiteY3" fmla="*/ 2693451 h 2693450"/>
                  <a:gd name="connsiteX4" fmla="*/ 0 w 4329557"/>
                  <a:gd name="connsiteY4" fmla="*/ 2427178 h 2693450"/>
                  <a:gd name="connsiteX5" fmla="*/ 0 w 4329557"/>
                  <a:gd name="connsiteY5" fmla="*/ 266513 h 2693450"/>
                  <a:gd name="connsiteX6" fmla="*/ 839 w 4329557"/>
                  <a:gd name="connsiteY6" fmla="*/ 247674 h 2693450"/>
                  <a:gd name="connsiteX7" fmla="*/ 266191 w 4329557"/>
                  <a:gd name="connsiteY7" fmla="*/ 0 h 2693450"/>
                  <a:gd name="connsiteX8" fmla="*/ 4063367 w 4329557"/>
                  <a:gd name="connsiteY8" fmla="*/ 0 h 2693450"/>
                  <a:gd name="connsiteX9" fmla="*/ 4328719 w 4329557"/>
                  <a:gd name="connsiteY9" fmla="*/ 247674 h 2693450"/>
                  <a:gd name="connsiteX10" fmla="*/ 4329558 w 4329557"/>
                  <a:gd name="connsiteY10" fmla="*/ 266513 h 269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9557" h="2693450">
                    <a:moveTo>
                      <a:pt x="4329558" y="266513"/>
                    </a:moveTo>
                    <a:lnTo>
                      <a:pt x="4329558" y="2427178"/>
                    </a:lnTo>
                    <a:cubicBezTo>
                      <a:pt x="4329558" y="2574294"/>
                      <a:pt x="4210372" y="2693451"/>
                      <a:pt x="4063487" y="2693451"/>
                    </a:cubicBezTo>
                    <a:lnTo>
                      <a:pt x="266071" y="2693451"/>
                    </a:lnTo>
                    <a:cubicBezTo>
                      <a:pt x="119066" y="2693451"/>
                      <a:pt x="0" y="2574174"/>
                      <a:pt x="0" y="2427178"/>
                    </a:cubicBezTo>
                    <a:lnTo>
                      <a:pt x="0" y="266513"/>
                    </a:lnTo>
                    <a:cubicBezTo>
                      <a:pt x="0" y="260153"/>
                      <a:pt x="240" y="253914"/>
                      <a:pt x="839" y="247674"/>
                    </a:cubicBezTo>
                    <a:cubicBezTo>
                      <a:pt x="10312" y="109317"/>
                      <a:pt x="125541" y="0"/>
                      <a:pt x="266191" y="0"/>
                    </a:cubicBezTo>
                    <a:lnTo>
                      <a:pt x="4063367" y="0"/>
                    </a:lnTo>
                    <a:cubicBezTo>
                      <a:pt x="4204017" y="0"/>
                      <a:pt x="4319126" y="109317"/>
                      <a:pt x="4328719" y="247674"/>
                    </a:cubicBezTo>
                    <a:cubicBezTo>
                      <a:pt x="4329199" y="253914"/>
                      <a:pt x="4329558" y="260153"/>
                      <a:pt x="4329558" y="266513"/>
                    </a:cubicBezTo>
                    <a:close/>
                  </a:path>
                </a:pathLst>
              </a:custGeom>
              <a:solidFill>
                <a:srgbClr val="FFFFFF"/>
              </a:solidFill>
              <a:ln w="13174" cap="rnd">
                <a:solidFill>
                  <a:srgbClr val="263238"/>
                </a:solidFill>
                <a:prstDash val="solid"/>
                <a:round/>
              </a:ln>
            </p:spPr>
            <p:txBody>
              <a:bodyPr rtlCol="0" anchor="ctr"/>
              <a:lstStyle/>
              <a:p>
                <a:endParaRPr lang="en-AU"/>
              </a:p>
            </p:txBody>
          </p:sp>
          <p:sp>
            <p:nvSpPr>
              <p:cNvPr id="18" name="Freeform 17">
                <a:extLst>
                  <a:ext uri="{FF2B5EF4-FFF2-40B4-BE49-F238E27FC236}">
                    <a16:creationId xmlns:a16="http://schemas.microsoft.com/office/drawing/2014/main" id="{FD410A47-1F84-8F0F-8EA5-3C77892B3BFB}"/>
                  </a:ext>
                </a:extLst>
              </p:cNvPr>
              <p:cNvSpPr/>
              <p:nvPr/>
            </p:nvSpPr>
            <p:spPr>
              <a:xfrm>
                <a:off x="4061198" y="2792798"/>
                <a:ext cx="4084111" cy="2245502"/>
              </a:xfrm>
              <a:custGeom>
                <a:avLst/>
                <a:gdLst>
                  <a:gd name="connsiteX0" fmla="*/ 0 w 4084111"/>
                  <a:gd name="connsiteY0" fmla="*/ 0 h 2245502"/>
                  <a:gd name="connsiteX1" fmla="*/ 4084111 w 4084111"/>
                  <a:gd name="connsiteY1" fmla="*/ 0 h 2245502"/>
                  <a:gd name="connsiteX2" fmla="*/ 4084111 w 4084111"/>
                  <a:gd name="connsiteY2" fmla="*/ 1995909 h 2245502"/>
                  <a:gd name="connsiteX3" fmla="*/ 3834707 w 4084111"/>
                  <a:gd name="connsiteY3" fmla="*/ 2245502 h 2245502"/>
                  <a:gd name="connsiteX4" fmla="*/ 249404 w 4084111"/>
                  <a:gd name="connsiteY4" fmla="*/ 2245502 h 2245502"/>
                  <a:gd name="connsiteX5" fmla="*/ 0 w 4084111"/>
                  <a:gd name="connsiteY5" fmla="*/ 1995909 h 2245502"/>
                  <a:gd name="connsiteX6" fmla="*/ 0 w 4084111"/>
                  <a:gd name="connsiteY6" fmla="*/ 0 h 2245502"/>
                  <a:gd name="connsiteX7" fmla="*/ 0 w 4084111"/>
                  <a:gd name="connsiteY7" fmla="*/ 0 h 224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4111" h="2245502">
                    <a:moveTo>
                      <a:pt x="0" y="0"/>
                    </a:moveTo>
                    <a:lnTo>
                      <a:pt x="4084111" y="0"/>
                    </a:lnTo>
                    <a:lnTo>
                      <a:pt x="4084111" y="1995909"/>
                    </a:lnTo>
                    <a:cubicBezTo>
                      <a:pt x="4084111" y="2133665"/>
                      <a:pt x="3972359" y="2245502"/>
                      <a:pt x="3834707" y="2245502"/>
                    </a:cubicBezTo>
                    <a:lnTo>
                      <a:pt x="249404" y="2245502"/>
                    </a:lnTo>
                    <a:cubicBezTo>
                      <a:pt x="111752" y="2245502"/>
                      <a:pt x="0" y="2133665"/>
                      <a:pt x="0" y="1995909"/>
                    </a:cubicBezTo>
                    <a:lnTo>
                      <a:pt x="0" y="0"/>
                    </a:lnTo>
                    <a:lnTo>
                      <a:pt x="0" y="0"/>
                    </a:lnTo>
                    <a:close/>
                  </a:path>
                </a:pathLst>
              </a:custGeom>
              <a:solidFill>
                <a:srgbClr val="263238"/>
              </a:solidFill>
              <a:ln w="11977" cap="flat">
                <a:noFill/>
                <a:prstDash val="solid"/>
                <a:miter/>
              </a:ln>
            </p:spPr>
            <p:txBody>
              <a:bodyPr rtlCol="0" anchor="ctr"/>
              <a:lstStyle/>
              <a:p>
                <a:endParaRPr lang="en-AU"/>
              </a:p>
            </p:txBody>
          </p:sp>
          <p:sp>
            <p:nvSpPr>
              <p:cNvPr id="25" name="Freeform 24">
                <a:extLst>
                  <a:ext uri="{FF2B5EF4-FFF2-40B4-BE49-F238E27FC236}">
                    <a16:creationId xmlns:a16="http://schemas.microsoft.com/office/drawing/2014/main" id="{C4A9038D-2152-D23C-A739-9D21A8D42CB8}"/>
                  </a:ext>
                </a:extLst>
              </p:cNvPr>
              <p:cNvSpPr/>
              <p:nvPr/>
            </p:nvSpPr>
            <p:spPr>
              <a:xfrm>
                <a:off x="4061198" y="2792678"/>
                <a:ext cx="4084111" cy="2245502"/>
              </a:xfrm>
              <a:custGeom>
                <a:avLst/>
                <a:gdLst>
                  <a:gd name="connsiteX0" fmla="*/ 4084111 w 4084111"/>
                  <a:gd name="connsiteY0" fmla="*/ 0 h 2245502"/>
                  <a:gd name="connsiteX1" fmla="*/ 4084111 w 4084111"/>
                  <a:gd name="connsiteY1" fmla="*/ 1996029 h 2245502"/>
                  <a:gd name="connsiteX2" fmla="*/ 3837465 w 4084111"/>
                  <a:gd name="connsiteY2" fmla="*/ 2245502 h 2245502"/>
                  <a:gd name="connsiteX3" fmla="*/ 246646 w 4084111"/>
                  <a:gd name="connsiteY3" fmla="*/ 2245502 h 2245502"/>
                  <a:gd name="connsiteX4" fmla="*/ 0 w 4084111"/>
                  <a:gd name="connsiteY4" fmla="*/ 1996029 h 2245502"/>
                  <a:gd name="connsiteX5" fmla="*/ 0 w 4084111"/>
                  <a:gd name="connsiteY5" fmla="*/ 0 h 2245502"/>
                  <a:gd name="connsiteX6" fmla="*/ 4084111 w 4084111"/>
                  <a:gd name="connsiteY6" fmla="*/ 0 h 224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4111" h="2245502">
                    <a:moveTo>
                      <a:pt x="4084111" y="0"/>
                    </a:moveTo>
                    <a:lnTo>
                      <a:pt x="4084111" y="1996029"/>
                    </a:lnTo>
                    <a:cubicBezTo>
                      <a:pt x="4084111" y="2133785"/>
                      <a:pt x="3973558" y="2245502"/>
                      <a:pt x="3837465" y="2245502"/>
                    </a:cubicBezTo>
                    <a:lnTo>
                      <a:pt x="246646" y="2245502"/>
                    </a:lnTo>
                    <a:cubicBezTo>
                      <a:pt x="110553" y="2245502"/>
                      <a:pt x="0" y="2133785"/>
                      <a:pt x="0" y="1996029"/>
                    </a:cubicBezTo>
                    <a:lnTo>
                      <a:pt x="0" y="0"/>
                    </a:lnTo>
                    <a:lnTo>
                      <a:pt x="4084111" y="0"/>
                    </a:lnTo>
                    <a:close/>
                  </a:path>
                </a:pathLst>
              </a:custGeom>
              <a:solidFill>
                <a:srgbClr val="FFFFFF">
                  <a:alpha val="20000"/>
                </a:srgbClr>
              </a:solidFill>
              <a:ln w="11977" cap="flat">
                <a:noFill/>
                <a:prstDash val="solid"/>
                <a:miter/>
              </a:ln>
            </p:spPr>
            <p:txBody>
              <a:bodyPr rtlCol="0" anchor="ctr"/>
              <a:lstStyle/>
              <a:p>
                <a:endParaRPr lang="en-AU"/>
              </a:p>
            </p:txBody>
          </p:sp>
          <p:sp>
            <p:nvSpPr>
              <p:cNvPr id="39" name="Freeform 38">
                <a:extLst>
                  <a:ext uri="{FF2B5EF4-FFF2-40B4-BE49-F238E27FC236}">
                    <a16:creationId xmlns:a16="http://schemas.microsoft.com/office/drawing/2014/main" id="{5F568AA7-BE90-7C03-17D5-A5E20BE06D23}"/>
                  </a:ext>
                </a:extLst>
              </p:cNvPr>
              <p:cNvSpPr/>
              <p:nvPr/>
            </p:nvSpPr>
            <p:spPr>
              <a:xfrm>
                <a:off x="3932420" y="2445287"/>
                <a:ext cx="4327999" cy="247673"/>
              </a:xfrm>
              <a:custGeom>
                <a:avLst/>
                <a:gdLst>
                  <a:gd name="connsiteX0" fmla="*/ 4328000 w 4327999"/>
                  <a:gd name="connsiteY0" fmla="*/ 247674 h 247673"/>
                  <a:gd name="connsiteX1" fmla="*/ 0 w 4327999"/>
                  <a:gd name="connsiteY1" fmla="*/ 247674 h 247673"/>
                  <a:gd name="connsiteX2" fmla="*/ 265351 w 4327999"/>
                  <a:gd name="connsiteY2" fmla="*/ 0 h 247673"/>
                  <a:gd name="connsiteX3" fmla="*/ 4062648 w 4327999"/>
                  <a:gd name="connsiteY3" fmla="*/ 0 h 247673"/>
                  <a:gd name="connsiteX4" fmla="*/ 4328000 w 4327999"/>
                  <a:gd name="connsiteY4" fmla="*/ 247674 h 247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7999" h="247673">
                    <a:moveTo>
                      <a:pt x="4328000" y="247674"/>
                    </a:moveTo>
                    <a:lnTo>
                      <a:pt x="0" y="247674"/>
                    </a:lnTo>
                    <a:cubicBezTo>
                      <a:pt x="9473" y="109317"/>
                      <a:pt x="124702" y="0"/>
                      <a:pt x="265351" y="0"/>
                    </a:cubicBezTo>
                    <a:lnTo>
                      <a:pt x="4062648" y="0"/>
                    </a:lnTo>
                    <a:cubicBezTo>
                      <a:pt x="4203297" y="0"/>
                      <a:pt x="4318407" y="109317"/>
                      <a:pt x="4328000" y="247674"/>
                    </a:cubicBezTo>
                    <a:close/>
                  </a:path>
                </a:pathLst>
              </a:custGeom>
              <a:solidFill>
                <a:schemeClr val="accent3"/>
              </a:solidFill>
              <a:ln w="13174" cap="flat">
                <a:solidFill>
                  <a:srgbClr val="263238"/>
                </a:solidFill>
                <a:prstDash val="solid"/>
                <a:miter/>
              </a:ln>
            </p:spPr>
            <p:txBody>
              <a:bodyPr rtlCol="0" anchor="ctr"/>
              <a:lstStyle/>
              <a:p>
                <a:endParaRPr lang="en-AU"/>
              </a:p>
            </p:txBody>
          </p:sp>
          <p:sp>
            <p:nvSpPr>
              <p:cNvPr id="50" name="Freeform 49">
                <a:extLst>
                  <a:ext uri="{FF2B5EF4-FFF2-40B4-BE49-F238E27FC236}">
                    <a16:creationId xmlns:a16="http://schemas.microsoft.com/office/drawing/2014/main" id="{EBA308DD-A5DA-80E4-C133-8F7809A17FAE}"/>
                  </a:ext>
                </a:extLst>
              </p:cNvPr>
              <p:cNvSpPr/>
              <p:nvPr/>
            </p:nvSpPr>
            <p:spPr>
              <a:xfrm>
                <a:off x="4370076" y="2521965"/>
                <a:ext cx="94245" cy="94317"/>
              </a:xfrm>
              <a:custGeom>
                <a:avLst/>
                <a:gdLst>
                  <a:gd name="connsiteX0" fmla="*/ 94246 w 94245"/>
                  <a:gd name="connsiteY0" fmla="*/ 47159 h 94317"/>
                  <a:gd name="connsiteX1" fmla="*/ 47123 w 94245"/>
                  <a:gd name="connsiteY1" fmla="*/ 94318 h 94317"/>
                  <a:gd name="connsiteX2" fmla="*/ 0 w 94245"/>
                  <a:gd name="connsiteY2" fmla="*/ 47159 h 94317"/>
                  <a:gd name="connsiteX3" fmla="*/ 47123 w 94245"/>
                  <a:gd name="connsiteY3" fmla="*/ 0 h 94317"/>
                  <a:gd name="connsiteX4" fmla="*/ 94246 w 94245"/>
                  <a:gd name="connsiteY4" fmla="*/ 47159 h 9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45" h="94317">
                    <a:moveTo>
                      <a:pt x="94246" y="47159"/>
                    </a:moveTo>
                    <a:cubicBezTo>
                      <a:pt x="94246" y="73198"/>
                      <a:pt x="73143" y="94318"/>
                      <a:pt x="47123" y="94318"/>
                    </a:cubicBezTo>
                    <a:cubicBezTo>
                      <a:pt x="21103" y="94318"/>
                      <a:pt x="0" y="73198"/>
                      <a:pt x="0" y="47159"/>
                    </a:cubicBezTo>
                    <a:cubicBezTo>
                      <a:pt x="0" y="21119"/>
                      <a:pt x="21103" y="0"/>
                      <a:pt x="47123" y="0"/>
                    </a:cubicBezTo>
                    <a:cubicBezTo>
                      <a:pt x="73143" y="0"/>
                      <a:pt x="94246" y="21119"/>
                      <a:pt x="94246" y="47159"/>
                    </a:cubicBezTo>
                    <a:close/>
                  </a:path>
                </a:pathLst>
              </a:custGeom>
              <a:solidFill>
                <a:srgbClr val="263238"/>
              </a:solidFill>
              <a:ln w="11977" cap="flat">
                <a:noFill/>
                <a:prstDash val="solid"/>
                <a:miter/>
              </a:ln>
            </p:spPr>
            <p:txBody>
              <a:bodyPr rtlCol="0" anchor="ctr"/>
              <a:lstStyle/>
              <a:p>
                <a:endParaRPr lang="en-AU"/>
              </a:p>
            </p:txBody>
          </p:sp>
          <p:sp>
            <p:nvSpPr>
              <p:cNvPr id="51" name="Freeform 50">
                <a:extLst>
                  <a:ext uri="{FF2B5EF4-FFF2-40B4-BE49-F238E27FC236}">
                    <a16:creationId xmlns:a16="http://schemas.microsoft.com/office/drawing/2014/main" id="{08E862C3-E261-1B21-15A8-0A79615C7457}"/>
                  </a:ext>
                </a:extLst>
              </p:cNvPr>
              <p:cNvSpPr/>
              <p:nvPr/>
            </p:nvSpPr>
            <p:spPr>
              <a:xfrm>
                <a:off x="4569359" y="2521965"/>
                <a:ext cx="94245" cy="94317"/>
              </a:xfrm>
              <a:custGeom>
                <a:avLst/>
                <a:gdLst>
                  <a:gd name="connsiteX0" fmla="*/ 94246 w 94245"/>
                  <a:gd name="connsiteY0" fmla="*/ 47159 h 94317"/>
                  <a:gd name="connsiteX1" fmla="*/ 47123 w 94245"/>
                  <a:gd name="connsiteY1" fmla="*/ 94318 h 94317"/>
                  <a:gd name="connsiteX2" fmla="*/ 0 w 94245"/>
                  <a:gd name="connsiteY2" fmla="*/ 47159 h 94317"/>
                  <a:gd name="connsiteX3" fmla="*/ 47123 w 94245"/>
                  <a:gd name="connsiteY3" fmla="*/ 0 h 94317"/>
                  <a:gd name="connsiteX4" fmla="*/ 94246 w 94245"/>
                  <a:gd name="connsiteY4" fmla="*/ 47159 h 9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45" h="94317">
                    <a:moveTo>
                      <a:pt x="94246" y="47159"/>
                    </a:moveTo>
                    <a:cubicBezTo>
                      <a:pt x="94246" y="73198"/>
                      <a:pt x="73143" y="94318"/>
                      <a:pt x="47123" y="94318"/>
                    </a:cubicBezTo>
                    <a:cubicBezTo>
                      <a:pt x="21103" y="94318"/>
                      <a:pt x="0" y="73198"/>
                      <a:pt x="0" y="47159"/>
                    </a:cubicBezTo>
                    <a:cubicBezTo>
                      <a:pt x="0" y="21119"/>
                      <a:pt x="21103" y="0"/>
                      <a:pt x="47123" y="0"/>
                    </a:cubicBezTo>
                    <a:cubicBezTo>
                      <a:pt x="73143" y="0"/>
                      <a:pt x="94246" y="21119"/>
                      <a:pt x="94246" y="47159"/>
                    </a:cubicBezTo>
                    <a:close/>
                  </a:path>
                </a:pathLst>
              </a:custGeom>
              <a:solidFill>
                <a:srgbClr val="263238"/>
              </a:solidFill>
              <a:ln w="11977" cap="flat">
                <a:noFill/>
                <a:prstDash val="solid"/>
                <a:miter/>
              </a:ln>
            </p:spPr>
            <p:txBody>
              <a:bodyPr rtlCol="0" anchor="ctr"/>
              <a:lstStyle/>
              <a:p>
                <a:endParaRPr lang="en-AU"/>
              </a:p>
            </p:txBody>
          </p:sp>
          <p:sp>
            <p:nvSpPr>
              <p:cNvPr id="52" name="Freeform 51">
                <a:extLst>
                  <a:ext uri="{FF2B5EF4-FFF2-40B4-BE49-F238E27FC236}">
                    <a16:creationId xmlns:a16="http://schemas.microsoft.com/office/drawing/2014/main" id="{F07BF751-971E-9536-A46F-2103CAE939E9}"/>
                  </a:ext>
                </a:extLst>
              </p:cNvPr>
              <p:cNvSpPr/>
              <p:nvPr/>
            </p:nvSpPr>
            <p:spPr>
              <a:xfrm>
                <a:off x="4768642" y="2521965"/>
                <a:ext cx="94245" cy="94317"/>
              </a:xfrm>
              <a:custGeom>
                <a:avLst/>
                <a:gdLst>
                  <a:gd name="connsiteX0" fmla="*/ 94246 w 94245"/>
                  <a:gd name="connsiteY0" fmla="*/ 47159 h 94317"/>
                  <a:gd name="connsiteX1" fmla="*/ 47123 w 94245"/>
                  <a:gd name="connsiteY1" fmla="*/ 94318 h 94317"/>
                  <a:gd name="connsiteX2" fmla="*/ 0 w 94245"/>
                  <a:gd name="connsiteY2" fmla="*/ 47159 h 94317"/>
                  <a:gd name="connsiteX3" fmla="*/ 47123 w 94245"/>
                  <a:gd name="connsiteY3" fmla="*/ 0 h 94317"/>
                  <a:gd name="connsiteX4" fmla="*/ 94246 w 94245"/>
                  <a:gd name="connsiteY4" fmla="*/ 47159 h 9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45" h="94317">
                    <a:moveTo>
                      <a:pt x="94246" y="47159"/>
                    </a:moveTo>
                    <a:cubicBezTo>
                      <a:pt x="94246" y="73204"/>
                      <a:pt x="73148" y="94318"/>
                      <a:pt x="47123" y="94318"/>
                    </a:cubicBezTo>
                    <a:cubicBezTo>
                      <a:pt x="21098" y="94318"/>
                      <a:pt x="0" y="73204"/>
                      <a:pt x="0" y="47159"/>
                    </a:cubicBezTo>
                    <a:cubicBezTo>
                      <a:pt x="0" y="21114"/>
                      <a:pt x="21098" y="0"/>
                      <a:pt x="47123" y="0"/>
                    </a:cubicBezTo>
                    <a:cubicBezTo>
                      <a:pt x="73148" y="0"/>
                      <a:pt x="94246" y="21114"/>
                      <a:pt x="94246" y="47159"/>
                    </a:cubicBezTo>
                    <a:close/>
                  </a:path>
                </a:pathLst>
              </a:custGeom>
              <a:solidFill>
                <a:srgbClr val="263238"/>
              </a:solidFill>
              <a:ln w="11977" cap="flat">
                <a:noFill/>
                <a:prstDash val="solid"/>
                <a:miter/>
              </a:ln>
            </p:spPr>
            <p:txBody>
              <a:bodyPr rtlCol="0" anchor="ctr"/>
              <a:lstStyle/>
              <a:p>
                <a:endParaRPr lang="en-AU"/>
              </a:p>
            </p:txBody>
          </p:sp>
          <p:sp>
            <p:nvSpPr>
              <p:cNvPr id="53" name="Freeform 52">
                <a:extLst>
                  <a:ext uri="{FF2B5EF4-FFF2-40B4-BE49-F238E27FC236}">
                    <a16:creationId xmlns:a16="http://schemas.microsoft.com/office/drawing/2014/main" id="{5BE3BCF0-C927-A10C-5F4B-814C308C6FA5}"/>
                  </a:ext>
                </a:extLst>
              </p:cNvPr>
              <p:cNvSpPr/>
              <p:nvPr/>
            </p:nvSpPr>
            <p:spPr>
              <a:xfrm>
                <a:off x="4061198" y="2792798"/>
                <a:ext cx="4084111" cy="2245502"/>
              </a:xfrm>
              <a:custGeom>
                <a:avLst/>
                <a:gdLst>
                  <a:gd name="connsiteX0" fmla="*/ 4084111 w 4084111"/>
                  <a:gd name="connsiteY0" fmla="*/ 0 h 2245502"/>
                  <a:gd name="connsiteX1" fmla="*/ 4084111 w 4084111"/>
                  <a:gd name="connsiteY1" fmla="*/ 1995909 h 2245502"/>
                  <a:gd name="connsiteX2" fmla="*/ 3834707 w 4084111"/>
                  <a:gd name="connsiteY2" fmla="*/ 2245502 h 2245502"/>
                  <a:gd name="connsiteX3" fmla="*/ 249404 w 4084111"/>
                  <a:gd name="connsiteY3" fmla="*/ 2245502 h 2245502"/>
                  <a:gd name="connsiteX4" fmla="*/ 4796 w 4084111"/>
                  <a:gd name="connsiteY4" fmla="*/ 2044267 h 2245502"/>
                  <a:gd name="connsiteX5" fmla="*/ 4676 w 4084111"/>
                  <a:gd name="connsiteY5" fmla="*/ 2044267 h 2245502"/>
                  <a:gd name="connsiteX6" fmla="*/ 4676 w 4084111"/>
                  <a:gd name="connsiteY6" fmla="*/ 2043547 h 2245502"/>
                  <a:gd name="connsiteX7" fmla="*/ 0 w 4084111"/>
                  <a:gd name="connsiteY7" fmla="*/ 1995789 h 2245502"/>
                  <a:gd name="connsiteX8" fmla="*/ 0 w 4084111"/>
                  <a:gd name="connsiteY8" fmla="*/ 0 h 2245502"/>
                  <a:gd name="connsiteX9" fmla="*/ 4084111 w 4084111"/>
                  <a:gd name="connsiteY9" fmla="*/ 0 h 224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111" h="2245502">
                    <a:moveTo>
                      <a:pt x="4084111" y="0"/>
                    </a:moveTo>
                    <a:lnTo>
                      <a:pt x="4084111" y="1995909"/>
                    </a:lnTo>
                    <a:cubicBezTo>
                      <a:pt x="4084111" y="2133665"/>
                      <a:pt x="3972479" y="2245502"/>
                      <a:pt x="3834707" y="2245502"/>
                    </a:cubicBezTo>
                    <a:lnTo>
                      <a:pt x="249404" y="2245502"/>
                    </a:lnTo>
                    <a:cubicBezTo>
                      <a:pt x="128299" y="2245502"/>
                      <a:pt x="27339" y="2158985"/>
                      <a:pt x="4796" y="2044267"/>
                    </a:cubicBezTo>
                    <a:lnTo>
                      <a:pt x="4676" y="2044267"/>
                    </a:lnTo>
                    <a:lnTo>
                      <a:pt x="4676" y="2043547"/>
                    </a:lnTo>
                    <a:cubicBezTo>
                      <a:pt x="1679" y="2028068"/>
                      <a:pt x="0" y="2011988"/>
                      <a:pt x="0" y="1995789"/>
                    </a:cubicBezTo>
                    <a:lnTo>
                      <a:pt x="0" y="0"/>
                    </a:lnTo>
                    <a:lnTo>
                      <a:pt x="4084111" y="0"/>
                    </a:lnTo>
                    <a:close/>
                  </a:path>
                </a:pathLst>
              </a:custGeom>
              <a:noFill/>
              <a:ln w="13174" cap="flat">
                <a:solidFill>
                  <a:srgbClr val="263238"/>
                </a:solidFill>
                <a:prstDash val="solid"/>
                <a:miter/>
              </a:ln>
            </p:spPr>
            <p:txBody>
              <a:bodyPr rtlCol="0" anchor="ctr"/>
              <a:lstStyle/>
              <a:p>
                <a:endParaRPr lang="en-AU"/>
              </a:p>
            </p:txBody>
          </p:sp>
          <p:sp>
            <p:nvSpPr>
              <p:cNvPr id="54" name="Freeform 53">
                <a:extLst>
                  <a:ext uri="{FF2B5EF4-FFF2-40B4-BE49-F238E27FC236}">
                    <a16:creationId xmlns:a16="http://schemas.microsoft.com/office/drawing/2014/main" id="{E4B691C3-0E4C-CB52-A141-664890F37F61}"/>
                  </a:ext>
                </a:extLst>
              </p:cNvPr>
              <p:cNvSpPr/>
              <p:nvPr/>
            </p:nvSpPr>
            <p:spPr>
              <a:xfrm>
                <a:off x="7668684" y="2978433"/>
                <a:ext cx="476625" cy="694662"/>
              </a:xfrm>
              <a:custGeom>
                <a:avLst/>
                <a:gdLst>
                  <a:gd name="connsiteX0" fmla="*/ 472788 w 476625"/>
                  <a:gd name="connsiteY0" fmla="*/ 123117 h 694662"/>
                  <a:gd name="connsiteX1" fmla="*/ 417392 w 476625"/>
                  <a:gd name="connsiteY1" fmla="*/ 100197 h 694662"/>
                  <a:gd name="connsiteX2" fmla="*/ 395089 w 476625"/>
                  <a:gd name="connsiteY2" fmla="*/ 0 h 694662"/>
                  <a:gd name="connsiteX3" fmla="*/ 299885 w 476625"/>
                  <a:gd name="connsiteY3" fmla="*/ 0 h 694662"/>
                  <a:gd name="connsiteX4" fmla="*/ 277702 w 476625"/>
                  <a:gd name="connsiteY4" fmla="*/ 100197 h 694662"/>
                  <a:gd name="connsiteX5" fmla="*/ 222185 w 476625"/>
                  <a:gd name="connsiteY5" fmla="*/ 123117 h 694662"/>
                  <a:gd name="connsiteX6" fmla="*/ 136213 w 476625"/>
                  <a:gd name="connsiteY6" fmla="*/ 68038 h 694662"/>
                  <a:gd name="connsiteX7" fmla="*/ 68946 w 476625"/>
                  <a:gd name="connsiteY7" fmla="*/ 135357 h 694662"/>
                  <a:gd name="connsiteX8" fmla="*/ 123023 w 476625"/>
                  <a:gd name="connsiteY8" fmla="*/ 221394 h 694662"/>
                  <a:gd name="connsiteX9" fmla="*/ 100121 w 476625"/>
                  <a:gd name="connsiteY9" fmla="*/ 276953 h 694662"/>
                  <a:gd name="connsiteX10" fmla="*/ 0 w 476625"/>
                  <a:gd name="connsiteY10" fmla="*/ 299152 h 694662"/>
                  <a:gd name="connsiteX11" fmla="*/ 0 w 476625"/>
                  <a:gd name="connsiteY11" fmla="*/ 394430 h 694662"/>
                  <a:gd name="connsiteX12" fmla="*/ 100121 w 476625"/>
                  <a:gd name="connsiteY12" fmla="*/ 416749 h 694662"/>
                  <a:gd name="connsiteX13" fmla="*/ 123023 w 476625"/>
                  <a:gd name="connsiteY13" fmla="*/ 472788 h 694662"/>
                  <a:gd name="connsiteX14" fmla="*/ 67986 w 476625"/>
                  <a:gd name="connsiteY14" fmla="*/ 559306 h 694662"/>
                  <a:gd name="connsiteX15" fmla="*/ 135254 w 476625"/>
                  <a:gd name="connsiteY15" fmla="*/ 626624 h 694662"/>
                  <a:gd name="connsiteX16" fmla="*/ 221706 w 476625"/>
                  <a:gd name="connsiteY16" fmla="*/ 571545 h 694662"/>
                  <a:gd name="connsiteX17" fmla="*/ 277222 w 476625"/>
                  <a:gd name="connsiteY17" fmla="*/ 594585 h 694662"/>
                  <a:gd name="connsiteX18" fmla="*/ 299405 w 476625"/>
                  <a:gd name="connsiteY18" fmla="*/ 694662 h 694662"/>
                  <a:gd name="connsiteX19" fmla="*/ 394610 w 476625"/>
                  <a:gd name="connsiteY19" fmla="*/ 694662 h 694662"/>
                  <a:gd name="connsiteX20" fmla="*/ 416912 w 476625"/>
                  <a:gd name="connsiteY20" fmla="*/ 594585 h 694662"/>
                  <a:gd name="connsiteX21" fmla="*/ 472309 w 476625"/>
                  <a:gd name="connsiteY21" fmla="*/ 571545 h 694662"/>
                  <a:gd name="connsiteX22" fmla="*/ 476626 w 476625"/>
                  <a:gd name="connsiteY22" fmla="*/ 574305 h 694662"/>
                  <a:gd name="connsiteX23" fmla="*/ 476626 w 476625"/>
                  <a:gd name="connsiteY23" fmla="*/ 120237 h 694662"/>
                  <a:gd name="connsiteX24" fmla="*/ 472668 w 476625"/>
                  <a:gd name="connsiteY24" fmla="*/ 122757 h 694662"/>
                  <a:gd name="connsiteX25" fmla="*/ 347607 w 476625"/>
                  <a:gd name="connsiteY25" fmla="*/ 470628 h 694662"/>
                  <a:gd name="connsiteX26" fmla="*/ 224584 w 476625"/>
                  <a:gd name="connsiteY26" fmla="*/ 347511 h 694662"/>
                  <a:gd name="connsiteX27" fmla="*/ 347607 w 476625"/>
                  <a:gd name="connsiteY27" fmla="*/ 224394 h 694662"/>
                  <a:gd name="connsiteX28" fmla="*/ 470630 w 476625"/>
                  <a:gd name="connsiteY28" fmla="*/ 347511 h 694662"/>
                  <a:gd name="connsiteX29" fmla="*/ 347607 w 476625"/>
                  <a:gd name="connsiteY29" fmla="*/ 470628 h 6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6625" h="694662">
                    <a:moveTo>
                      <a:pt x="472788" y="123117"/>
                    </a:moveTo>
                    <a:cubicBezTo>
                      <a:pt x="455282" y="113277"/>
                      <a:pt x="436697" y="105597"/>
                      <a:pt x="417392" y="100197"/>
                    </a:cubicBezTo>
                    <a:lnTo>
                      <a:pt x="395089" y="0"/>
                    </a:lnTo>
                    <a:lnTo>
                      <a:pt x="299885" y="0"/>
                    </a:lnTo>
                    <a:lnTo>
                      <a:pt x="277702" y="100197"/>
                    </a:lnTo>
                    <a:cubicBezTo>
                      <a:pt x="258277" y="105477"/>
                      <a:pt x="239572" y="113277"/>
                      <a:pt x="222185" y="123117"/>
                    </a:cubicBezTo>
                    <a:lnTo>
                      <a:pt x="136213" y="68038"/>
                    </a:lnTo>
                    <a:lnTo>
                      <a:pt x="68946" y="135357"/>
                    </a:lnTo>
                    <a:lnTo>
                      <a:pt x="123023" y="221394"/>
                    </a:lnTo>
                    <a:cubicBezTo>
                      <a:pt x="113071" y="239034"/>
                      <a:pt x="105397" y="257633"/>
                      <a:pt x="100121" y="276953"/>
                    </a:cubicBezTo>
                    <a:lnTo>
                      <a:pt x="0" y="299152"/>
                    </a:lnTo>
                    <a:lnTo>
                      <a:pt x="0" y="394430"/>
                    </a:lnTo>
                    <a:lnTo>
                      <a:pt x="100121" y="416749"/>
                    </a:lnTo>
                    <a:cubicBezTo>
                      <a:pt x="105397" y="436309"/>
                      <a:pt x="113071" y="455148"/>
                      <a:pt x="123023" y="472788"/>
                    </a:cubicBezTo>
                    <a:lnTo>
                      <a:pt x="67986" y="559306"/>
                    </a:lnTo>
                    <a:lnTo>
                      <a:pt x="135254" y="626624"/>
                    </a:lnTo>
                    <a:lnTo>
                      <a:pt x="221706" y="571545"/>
                    </a:lnTo>
                    <a:cubicBezTo>
                      <a:pt x="239212" y="581505"/>
                      <a:pt x="257797" y="589185"/>
                      <a:pt x="277222" y="594585"/>
                    </a:cubicBezTo>
                    <a:lnTo>
                      <a:pt x="299405" y="694662"/>
                    </a:lnTo>
                    <a:lnTo>
                      <a:pt x="394610" y="694662"/>
                    </a:lnTo>
                    <a:lnTo>
                      <a:pt x="416912" y="594585"/>
                    </a:lnTo>
                    <a:cubicBezTo>
                      <a:pt x="436217" y="589185"/>
                      <a:pt x="454923" y="581385"/>
                      <a:pt x="472309" y="571545"/>
                    </a:cubicBezTo>
                    <a:lnTo>
                      <a:pt x="476626" y="574305"/>
                    </a:lnTo>
                    <a:lnTo>
                      <a:pt x="476626" y="120237"/>
                    </a:lnTo>
                    <a:lnTo>
                      <a:pt x="472668" y="122757"/>
                    </a:lnTo>
                    <a:close/>
                    <a:moveTo>
                      <a:pt x="347607" y="470628"/>
                    </a:moveTo>
                    <a:cubicBezTo>
                      <a:pt x="279620" y="470628"/>
                      <a:pt x="224584" y="415549"/>
                      <a:pt x="224584" y="347511"/>
                    </a:cubicBezTo>
                    <a:cubicBezTo>
                      <a:pt x="224584" y="279473"/>
                      <a:pt x="279620" y="224394"/>
                      <a:pt x="347607" y="224394"/>
                    </a:cubicBezTo>
                    <a:cubicBezTo>
                      <a:pt x="415594" y="224394"/>
                      <a:pt x="470630" y="279593"/>
                      <a:pt x="470630" y="347511"/>
                    </a:cubicBezTo>
                    <a:cubicBezTo>
                      <a:pt x="470630" y="415429"/>
                      <a:pt x="415594" y="470628"/>
                      <a:pt x="347607" y="470628"/>
                    </a:cubicBezTo>
                    <a:close/>
                  </a:path>
                </a:pathLst>
              </a:custGeom>
              <a:solidFill>
                <a:srgbClr val="263238"/>
              </a:solidFill>
              <a:ln w="11977" cap="flat">
                <a:noFill/>
                <a:prstDash val="solid"/>
                <a:miter/>
              </a:ln>
            </p:spPr>
            <p:txBody>
              <a:bodyPr rtlCol="0" anchor="ctr"/>
              <a:lstStyle/>
              <a:p>
                <a:endParaRPr lang="en-AU"/>
              </a:p>
            </p:txBody>
          </p:sp>
          <p:sp>
            <p:nvSpPr>
              <p:cNvPr id="55" name="Freeform 54">
                <a:extLst>
                  <a:ext uri="{FF2B5EF4-FFF2-40B4-BE49-F238E27FC236}">
                    <a16:creationId xmlns:a16="http://schemas.microsoft.com/office/drawing/2014/main" id="{6B85E83A-13FD-3BB3-8B7C-7412ED78140F}"/>
                  </a:ext>
                </a:extLst>
              </p:cNvPr>
              <p:cNvSpPr/>
              <p:nvPr/>
            </p:nvSpPr>
            <p:spPr>
              <a:xfrm>
                <a:off x="4960492" y="2792798"/>
                <a:ext cx="1465128" cy="1037613"/>
              </a:xfrm>
              <a:custGeom>
                <a:avLst/>
                <a:gdLst>
                  <a:gd name="connsiteX0" fmla="*/ 1465129 w 1465128"/>
                  <a:gd name="connsiteY0" fmla="*/ 405230 h 1037613"/>
                  <a:gd name="connsiteX1" fmla="*/ 1465129 w 1465128"/>
                  <a:gd name="connsiteY1" fmla="*/ 204235 h 1037613"/>
                  <a:gd name="connsiteX2" fmla="*/ 1253975 w 1465128"/>
                  <a:gd name="connsiteY2" fmla="*/ 157436 h 1037613"/>
                  <a:gd name="connsiteX3" fmla="*/ 1205653 w 1465128"/>
                  <a:gd name="connsiteY3" fmla="*/ 40199 h 1037613"/>
                  <a:gd name="connsiteX4" fmla="*/ 1231193 w 1465128"/>
                  <a:gd name="connsiteY4" fmla="*/ 0 h 1037613"/>
                  <a:gd name="connsiteX5" fmla="*/ 234776 w 1465128"/>
                  <a:gd name="connsiteY5" fmla="*/ 0 h 1037613"/>
                  <a:gd name="connsiteX6" fmla="*/ 259356 w 1465128"/>
                  <a:gd name="connsiteY6" fmla="*/ 39239 h 1037613"/>
                  <a:gd name="connsiteX7" fmla="*/ 211154 w 1465128"/>
                  <a:gd name="connsiteY7" fmla="*/ 156356 h 1037613"/>
                  <a:gd name="connsiteX8" fmla="*/ 0 w 1465128"/>
                  <a:gd name="connsiteY8" fmla="*/ 203395 h 1037613"/>
                  <a:gd name="connsiteX9" fmla="*/ 0 w 1465128"/>
                  <a:gd name="connsiteY9" fmla="*/ 404270 h 1037613"/>
                  <a:gd name="connsiteX10" fmla="*/ 211154 w 1465128"/>
                  <a:gd name="connsiteY10" fmla="*/ 451428 h 1037613"/>
                  <a:gd name="connsiteX11" fmla="*/ 259356 w 1465128"/>
                  <a:gd name="connsiteY11" fmla="*/ 569505 h 1037613"/>
                  <a:gd name="connsiteX12" fmla="*/ 143407 w 1465128"/>
                  <a:gd name="connsiteY12" fmla="*/ 752021 h 1037613"/>
                  <a:gd name="connsiteX13" fmla="*/ 285496 w 1465128"/>
                  <a:gd name="connsiteY13" fmla="*/ 894097 h 1037613"/>
                  <a:gd name="connsiteX14" fmla="*/ 467752 w 1465128"/>
                  <a:gd name="connsiteY14" fmla="*/ 778060 h 1037613"/>
                  <a:gd name="connsiteX15" fmla="*/ 584900 w 1465128"/>
                  <a:gd name="connsiteY15" fmla="*/ 826659 h 1037613"/>
                  <a:gd name="connsiteX16" fmla="*/ 631664 w 1465128"/>
                  <a:gd name="connsiteY16" fmla="*/ 1037613 h 1037613"/>
                  <a:gd name="connsiteX17" fmla="*/ 832506 w 1465128"/>
                  <a:gd name="connsiteY17" fmla="*/ 1037613 h 1037613"/>
                  <a:gd name="connsiteX18" fmla="*/ 879749 w 1465128"/>
                  <a:gd name="connsiteY18" fmla="*/ 826659 h 1037613"/>
                  <a:gd name="connsiteX19" fmla="*/ 996537 w 1465128"/>
                  <a:gd name="connsiteY19" fmla="*/ 778060 h 1037613"/>
                  <a:gd name="connsiteX20" fmla="*/ 1178914 w 1465128"/>
                  <a:gd name="connsiteY20" fmla="*/ 894097 h 1037613"/>
                  <a:gd name="connsiteX21" fmla="*/ 1320882 w 1465128"/>
                  <a:gd name="connsiteY21" fmla="*/ 752021 h 1037613"/>
                  <a:gd name="connsiteX22" fmla="*/ 1205653 w 1465128"/>
                  <a:gd name="connsiteY22" fmla="*/ 569505 h 1037613"/>
                  <a:gd name="connsiteX23" fmla="*/ 1253975 w 1465128"/>
                  <a:gd name="connsiteY23" fmla="*/ 452508 h 1037613"/>
                  <a:gd name="connsiteX24" fmla="*/ 1465129 w 1465128"/>
                  <a:gd name="connsiteY24" fmla="*/ 405350 h 1037613"/>
                  <a:gd name="connsiteX25" fmla="*/ 733704 w 1465128"/>
                  <a:gd name="connsiteY25" fmla="*/ 564345 h 1037613"/>
                  <a:gd name="connsiteX26" fmla="*/ 474347 w 1465128"/>
                  <a:gd name="connsiteY26" fmla="*/ 304792 h 1037613"/>
                  <a:gd name="connsiteX27" fmla="*/ 733704 w 1465128"/>
                  <a:gd name="connsiteY27" fmla="*/ 45239 h 1037613"/>
                  <a:gd name="connsiteX28" fmla="*/ 993060 w 1465128"/>
                  <a:gd name="connsiteY28" fmla="*/ 304792 h 1037613"/>
                  <a:gd name="connsiteX29" fmla="*/ 733704 w 1465128"/>
                  <a:gd name="connsiteY29" fmla="*/ 564345 h 10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65128" h="1037613">
                    <a:moveTo>
                      <a:pt x="1465129" y="405230"/>
                    </a:moveTo>
                    <a:lnTo>
                      <a:pt x="1465129" y="204235"/>
                    </a:lnTo>
                    <a:lnTo>
                      <a:pt x="1253975" y="157436"/>
                    </a:lnTo>
                    <a:cubicBezTo>
                      <a:pt x="1242464" y="116637"/>
                      <a:pt x="1226277" y="77278"/>
                      <a:pt x="1205653" y="40199"/>
                    </a:cubicBezTo>
                    <a:lnTo>
                      <a:pt x="1231193" y="0"/>
                    </a:lnTo>
                    <a:lnTo>
                      <a:pt x="234776" y="0"/>
                    </a:lnTo>
                    <a:lnTo>
                      <a:pt x="259356" y="39239"/>
                    </a:lnTo>
                    <a:cubicBezTo>
                      <a:pt x="238612" y="76198"/>
                      <a:pt x="222425" y="115437"/>
                      <a:pt x="211154" y="156356"/>
                    </a:cubicBezTo>
                    <a:lnTo>
                      <a:pt x="0" y="203395"/>
                    </a:lnTo>
                    <a:lnTo>
                      <a:pt x="0" y="404270"/>
                    </a:lnTo>
                    <a:lnTo>
                      <a:pt x="211154" y="451428"/>
                    </a:lnTo>
                    <a:cubicBezTo>
                      <a:pt x="222425" y="492587"/>
                      <a:pt x="238493" y="532306"/>
                      <a:pt x="259356" y="569505"/>
                    </a:cubicBezTo>
                    <a:lnTo>
                      <a:pt x="143407" y="752021"/>
                    </a:lnTo>
                    <a:lnTo>
                      <a:pt x="285496" y="894097"/>
                    </a:lnTo>
                    <a:lnTo>
                      <a:pt x="467752" y="778060"/>
                    </a:lnTo>
                    <a:cubicBezTo>
                      <a:pt x="504803" y="798820"/>
                      <a:pt x="544013" y="815139"/>
                      <a:pt x="584900" y="826659"/>
                    </a:cubicBezTo>
                    <a:lnTo>
                      <a:pt x="631664" y="1037613"/>
                    </a:lnTo>
                    <a:lnTo>
                      <a:pt x="832506" y="1037613"/>
                    </a:lnTo>
                    <a:lnTo>
                      <a:pt x="879749" y="826659"/>
                    </a:lnTo>
                    <a:cubicBezTo>
                      <a:pt x="920517" y="815139"/>
                      <a:pt x="959606" y="798699"/>
                      <a:pt x="996537" y="778060"/>
                    </a:cubicBezTo>
                    <a:lnTo>
                      <a:pt x="1178914" y="894097"/>
                    </a:lnTo>
                    <a:lnTo>
                      <a:pt x="1320882" y="752021"/>
                    </a:lnTo>
                    <a:lnTo>
                      <a:pt x="1205653" y="569505"/>
                    </a:lnTo>
                    <a:cubicBezTo>
                      <a:pt x="1226157" y="532426"/>
                      <a:pt x="1242464" y="493307"/>
                      <a:pt x="1253975" y="452508"/>
                    </a:cubicBezTo>
                    <a:lnTo>
                      <a:pt x="1465129" y="405350"/>
                    </a:lnTo>
                    <a:close/>
                    <a:moveTo>
                      <a:pt x="733704" y="564345"/>
                    </a:moveTo>
                    <a:cubicBezTo>
                      <a:pt x="590416" y="564345"/>
                      <a:pt x="474347" y="448068"/>
                      <a:pt x="474347" y="304792"/>
                    </a:cubicBezTo>
                    <a:cubicBezTo>
                      <a:pt x="474347" y="161516"/>
                      <a:pt x="590536" y="45239"/>
                      <a:pt x="733704" y="45239"/>
                    </a:cubicBezTo>
                    <a:cubicBezTo>
                      <a:pt x="876871" y="45239"/>
                      <a:pt x="993060" y="161516"/>
                      <a:pt x="993060" y="304792"/>
                    </a:cubicBezTo>
                    <a:cubicBezTo>
                      <a:pt x="993060" y="448068"/>
                      <a:pt x="876871" y="564345"/>
                      <a:pt x="733704" y="564345"/>
                    </a:cubicBezTo>
                    <a:close/>
                  </a:path>
                </a:pathLst>
              </a:custGeom>
              <a:solidFill>
                <a:srgbClr val="263238"/>
              </a:solidFill>
              <a:ln w="11977" cap="flat">
                <a:noFill/>
                <a:prstDash val="solid"/>
                <a:miter/>
              </a:ln>
            </p:spPr>
            <p:txBody>
              <a:bodyPr rtlCol="0" anchor="ctr"/>
              <a:lstStyle/>
              <a:p>
                <a:endParaRPr lang="en-AU"/>
              </a:p>
            </p:txBody>
          </p:sp>
          <p:sp>
            <p:nvSpPr>
              <p:cNvPr id="56" name="Freeform 55">
                <a:extLst>
                  <a:ext uri="{FF2B5EF4-FFF2-40B4-BE49-F238E27FC236}">
                    <a16:creationId xmlns:a16="http://schemas.microsoft.com/office/drawing/2014/main" id="{A9EFA0AE-5F77-C68E-43AC-A3C93D7C28AF}"/>
                  </a:ext>
                </a:extLst>
              </p:cNvPr>
              <p:cNvSpPr/>
              <p:nvPr/>
            </p:nvSpPr>
            <p:spPr>
              <a:xfrm>
                <a:off x="4061078" y="3881290"/>
                <a:ext cx="1041261" cy="1172129"/>
              </a:xfrm>
              <a:custGeom>
                <a:avLst/>
                <a:gdLst>
                  <a:gd name="connsiteX0" fmla="*/ 1032749 w 1041261"/>
                  <a:gd name="connsiteY0" fmla="*/ 696462 h 1172129"/>
                  <a:gd name="connsiteX1" fmla="*/ 1041262 w 1041261"/>
                  <a:gd name="connsiteY1" fmla="*/ 537106 h 1172129"/>
                  <a:gd name="connsiteX2" fmla="*/ 876152 w 1041261"/>
                  <a:gd name="connsiteY2" fmla="*/ 490547 h 1172129"/>
                  <a:gd name="connsiteX3" fmla="*/ 842338 w 1041261"/>
                  <a:gd name="connsiteY3" fmla="*/ 395750 h 1172129"/>
                  <a:gd name="connsiteX4" fmla="*/ 942100 w 1041261"/>
                  <a:gd name="connsiteY4" fmla="*/ 255593 h 1172129"/>
                  <a:gd name="connsiteX5" fmla="*/ 835264 w 1041261"/>
                  <a:gd name="connsiteY5" fmla="*/ 136916 h 1172129"/>
                  <a:gd name="connsiteX6" fmla="*/ 685741 w 1041261"/>
                  <a:gd name="connsiteY6" fmla="*/ 221514 h 1172129"/>
                  <a:gd name="connsiteX7" fmla="*/ 594733 w 1041261"/>
                  <a:gd name="connsiteY7" fmla="*/ 177955 h 1172129"/>
                  <a:gd name="connsiteX8" fmla="*/ 566195 w 1041261"/>
                  <a:gd name="connsiteY8" fmla="*/ 8520 h 1172129"/>
                  <a:gd name="connsiteX9" fmla="*/ 406960 w 1041261"/>
                  <a:gd name="connsiteY9" fmla="*/ 0 h 1172129"/>
                  <a:gd name="connsiteX10" fmla="*/ 360916 w 1041261"/>
                  <a:gd name="connsiteY10" fmla="*/ 165716 h 1172129"/>
                  <a:gd name="connsiteX11" fmla="*/ 266191 w 1041261"/>
                  <a:gd name="connsiteY11" fmla="*/ 199315 h 1172129"/>
                  <a:gd name="connsiteX12" fmla="*/ 126261 w 1041261"/>
                  <a:gd name="connsiteY12" fmla="*/ 99477 h 1172129"/>
                  <a:gd name="connsiteX13" fmla="*/ 7434 w 1041261"/>
                  <a:gd name="connsiteY13" fmla="*/ 206395 h 1172129"/>
                  <a:gd name="connsiteX14" fmla="*/ 92088 w 1041261"/>
                  <a:gd name="connsiteY14" fmla="*/ 356151 h 1172129"/>
                  <a:gd name="connsiteX15" fmla="*/ 48442 w 1041261"/>
                  <a:gd name="connsiteY15" fmla="*/ 447108 h 1172129"/>
                  <a:gd name="connsiteX16" fmla="*/ 120 w 1041261"/>
                  <a:gd name="connsiteY16" fmla="*/ 455028 h 1172129"/>
                  <a:gd name="connsiteX17" fmla="*/ 120 w 1041261"/>
                  <a:gd name="connsiteY17" fmla="*/ 670903 h 1172129"/>
                  <a:gd name="connsiteX18" fmla="*/ 35132 w 1041261"/>
                  <a:gd name="connsiteY18" fmla="*/ 680862 h 1172129"/>
                  <a:gd name="connsiteX19" fmla="*/ 68946 w 1041261"/>
                  <a:gd name="connsiteY19" fmla="*/ 775900 h 1172129"/>
                  <a:gd name="connsiteX20" fmla="*/ 0 w 1041261"/>
                  <a:gd name="connsiteY20" fmla="*/ 872377 h 1172129"/>
                  <a:gd name="connsiteX21" fmla="*/ 4676 w 1041261"/>
                  <a:gd name="connsiteY21" fmla="*/ 955055 h 1172129"/>
                  <a:gd name="connsiteX22" fmla="*/ 4676 w 1041261"/>
                  <a:gd name="connsiteY22" fmla="*/ 955535 h 1172129"/>
                  <a:gd name="connsiteX23" fmla="*/ 4796 w 1041261"/>
                  <a:gd name="connsiteY23" fmla="*/ 955535 h 1172129"/>
                  <a:gd name="connsiteX24" fmla="*/ 75780 w 1041261"/>
                  <a:gd name="connsiteY24" fmla="*/ 1034613 h 1172129"/>
                  <a:gd name="connsiteX25" fmla="*/ 225543 w 1041261"/>
                  <a:gd name="connsiteY25" fmla="*/ 950015 h 1172129"/>
                  <a:gd name="connsiteX26" fmla="*/ 316791 w 1041261"/>
                  <a:gd name="connsiteY26" fmla="*/ 994054 h 1172129"/>
                  <a:gd name="connsiteX27" fmla="*/ 344010 w 1041261"/>
                  <a:gd name="connsiteY27" fmla="*/ 1156770 h 1172129"/>
                  <a:gd name="connsiteX28" fmla="*/ 344010 w 1041261"/>
                  <a:gd name="connsiteY28" fmla="*/ 1156770 h 1172129"/>
                  <a:gd name="connsiteX29" fmla="*/ 345329 w 1041261"/>
                  <a:gd name="connsiteY29" fmla="*/ 1163610 h 1172129"/>
                  <a:gd name="connsiteX30" fmla="*/ 504564 w 1041261"/>
                  <a:gd name="connsiteY30" fmla="*/ 1172130 h 1172129"/>
                  <a:gd name="connsiteX31" fmla="*/ 508760 w 1041261"/>
                  <a:gd name="connsiteY31" fmla="*/ 1156890 h 1172129"/>
                  <a:gd name="connsiteX32" fmla="*/ 508760 w 1041261"/>
                  <a:gd name="connsiteY32" fmla="*/ 1156890 h 1172129"/>
                  <a:gd name="connsiteX33" fmla="*/ 550607 w 1041261"/>
                  <a:gd name="connsiteY33" fmla="*/ 1006414 h 1172129"/>
                  <a:gd name="connsiteX34" fmla="*/ 645813 w 1041261"/>
                  <a:gd name="connsiteY34" fmla="*/ 972815 h 1172129"/>
                  <a:gd name="connsiteX35" fmla="*/ 785503 w 1041261"/>
                  <a:gd name="connsiteY35" fmla="*/ 1072533 h 1172129"/>
                  <a:gd name="connsiteX36" fmla="*/ 904329 w 1041261"/>
                  <a:gd name="connsiteY36" fmla="*/ 965735 h 1172129"/>
                  <a:gd name="connsiteX37" fmla="*/ 819916 w 1041261"/>
                  <a:gd name="connsiteY37" fmla="*/ 815859 h 1172129"/>
                  <a:gd name="connsiteX38" fmla="*/ 863082 w 1041261"/>
                  <a:gd name="connsiteY38" fmla="*/ 725021 h 1172129"/>
                  <a:gd name="connsiteX39" fmla="*/ 1032629 w 1041261"/>
                  <a:gd name="connsiteY39" fmla="*/ 696462 h 1172129"/>
                  <a:gd name="connsiteX40" fmla="*/ 609721 w 1041261"/>
                  <a:gd name="connsiteY40" fmla="*/ 447468 h 1172129"/>
                  <a:gd name="connsiteX41" fmla="*/ 318470 w 1041261"/>
                  <a:gd name="connsiteY41" fmla="*/ 432109 h 1172129"/>
                  <a:gd name="connsiteX42" fmla="*/ 303122 w 1041261"/>
                  <a:gd name="connsiteY42" fmla="*/ 723581 h 1172129"/>
                  <a:gd name="connsiteX43" fmla="*/ 594373 w 1041261"/>
                  <a:gd name="connsiteY43" fmla="*/ 738821 h 1172129"/>
                  <a:gd name="connsiteX44" fmla="*/ 609721 w 1041261"/>
                  <a:gd name="connsiteY44" fmla="*/ 447468 h 117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41261" h="1172129">
                    <a:moveTo>
                      <a:pt x="1032749" y="696462"/>
                    </a:moveTo>
                    <a:lnTo>
                      <a:pt x="1041262" y="537106"/>
                    </a:lnTo>
                    <a:lnTo>
                      <a:pt x="876152" y="490547"/>
                    </a:lnTo>
                    <a:cubicBezTo>
                      <a:pt x="868478" y="457908"/>
                      <a:pt x="857087" y="425989"/>
                      <a:pt x="842338" y="395750"/>
                    </a:cubicBezTo>
                    <a:lnTo>
                      <a:pt x="942100" y="255593"/>
                    </a:lnTo>
                    <a:lnTo>
                      <a:pt x="835264" y="136916"/>
                    </a:lnTo>
                    <a:lnTo>
                      <a:pt x="685741" y="221514"/>
                    </a:lnTo>
                    <a:cubicBezTo>
                      <a:pt x="657204" y="203635"/>
                      <a:pt x="626748" y="188995"/>
                      <a:pt x="594733" y="177955"/>
                    </a:cubicBezTo>
                    <a:lnTo>
                      <a:pt x="566195" y="8520"/>
                    </a:lnTo>
                    <a:lnTo>
                      <a:pt x="406960" y="0"/>
                    </a:lnTo>
                    <a:lnTo>
                      <a:pt x="360916" y="165716"/>
                    </a:lnTo>
                    <a:cubicBezTo>
                      <a:pt x="328062" y="173036"/>
                      <a:pt x="296407" y="184435"/>
                      <a:pt x="266191" y="199315"/>
                    </a:cubicBezTo>
                    <a:lnTo>
                      <a:pt x="126261" y="99477"/>
                    </a:lnTo>
                    <a:lnTo>
                      <a:pt x="7434" y="206395"/>
                    </a:lnTo>
                    <a:lnTo>
                      <a:pt x="92088" y="356151"/>
                    </a:lnTo>
                    <a:cubicBezTo>
                      <a:pt x="73862" y="384590"/>
                      <a:pt x="59233" y="415069"/>
                      <a:pt x="48442" y="447108"/>
                    </a:cubicBezTo>
                    <a:lnTo>
                      <a:pt x="120" y="455028"/>
                    </a:lnTo>
                    <a:lnTo>
                      <a:pt x="120" y="670903"/>
                    </a:lnTo>
                    <a:lnTo>
                      <a:pt x="35132" y="680862"/>
                    </a:lnTo>
                    <a:cubicBezTo>
                      <a:pt x="42567" y="713862"/>
                      <a:pt x="53958" y="745781"/>
                      <a:pt x="68946" y="775900"/>
                    </a:cubicBezTo>
                    <a:lnTo>
                      <a:pt x="0" y="872377"/>
                    </a:lnTo>
                    <a:lnTo>
                      <a:pt x="4676" y="955055"/>
                    </a:lnTo>
                    <a:lnTo>
                      <a:pt x="4676" y="955535"/>
                    </a:lnTo>
                    <a:lnTo>
                      <a:pt x="4796" y="955535"/>
                    </a:lnTo>
                    <a:lnTo>
                      <a:pt x="75780" y="1034613"/>
                    </a:lnTo>
                    <a:lnTo>
                      <a:pt x="225543" y="950015"/>
                    </a:lnTo>
                    <a:cubicBezTo>
                      <a:pt x="254080" y="968375"/>
                      <a:pt x="284776" y="983255"/>
                      <a:pt x="316791" y="994054"/>
                    </a:cubicBezTo>
                    <a:lnTo>
                      <a:pt x="344010" y="1156770"/>
                    </a:lnTo>
                    <a:lnTo>
                      <a:pt x="344010" y="1156770"/>
                    </a:lnTo>
                    <a:lnTo>
                      <a:pt x="345329" y="1163610"/>
                    </a:lnTo>
                    <a:lnTo>
                      <a:pt x="504564" y="1172130"/>
                    </a:lnTo>
                    <a:lnTo>
                      <a:pt x="508760" y="1156890"/>
                    </a:lnTo>
                    <a:lnTo>
                      <a:pt x="508760" y="1156890"/>
                    </a:lnTo>
                    <a:lnTo>
                      <a:pt x="550607" y="1006414"/>
                    </a:lnTo>
                    <a:cubicBezTo>
                      <a:pt x="583701" y="998974"/>
                      <a:pt x="615476" y="987695"/>
                      <a:pt x="645813" y="972815"/>
                    </a:cubicBezTo>
                    <a:lnTo>
                      <a:pt x="785503" y="1072533"/>
                    </a:lnTo>
                    <a:lnTo>
                      <a:pt x="904329" y="965735"/>
                    </a:lnTo>
                    <a:lnTo>
                      <a:pt x="819916" y="815859"/>
                    </a:lnTo>
                    <a:cubicBezTo>
                      <a:pt x="837902" y="787420"/>
                      <a:pt x="852410" y="756940"/>
                      <a:pt x="863082" y="725021"/>
                    </a:cubicBezTo>
                    <a:lnTo>
                      <a:pt x="1032629" y="696462"/>
                    </a:lnTo>
                    <a:close/>
                    <a:moveTo>
                      <a:pt x="609721" y="447468"/>
                    </a:moveTo>
                    <a:cubicBezTo>
                      <a:pt x="533581" y="362751"/>
                      <a:pt x="403123" y="355911"/>
                      <a:pt x="318470" y="432109"/>
                    </a:cubicBezTo>
                    <a:cubicBezTo>
                      <a:pt x="233816" y="508307"/>
                      <a:pt x="226982" y="638863"/>
                      <a:pt x="303122" y="723581"/>
                    </a:cubicBezTo>
                    <a:cubicBezTo>
                      <a:pt x="379262" y="808299"/>
                      <a:pt x="509720" y="815019"/>
                      <a:pt x="594373" y="738821"/>
                    </a:cubicBezTo>
                    <a:cubicBezTo>
                      <a:pt x="679026" y="662623"/>
                      <a:pt x="685861" y="532186"/>
                      <a:pt x="609721" y="447468"/>
                    </a:cubicBezTo>
                    <a:close/>
                  </a:path>
                </a:pathLst>
              </a:custGeom>
              <a:solidFill>
                <a:srgbClr val="263238"/>
              </a:solidFill>
              <a:ln w="11977" cap="flat">
                <a:noFill/>
                <a:prstDash val="solid"/>
                <a:miter/>
              </a:ln>
            </p:spPr>
            <p:txBody>
              <a:bodyPr rtlCol="0" anchor="ctr"/>
              <a:lstStyle/>
              <a:p>
                <a:endParaRPr lang="en-AU"/>
              </a:p>
            </p:txBody>
          </p:sp>
          <p:sp>
            <p:nvSpPr>
              <p:cNvPr id="57" name="Freeform 56">
                <a:extLst>
                  <a:ext uri="{FF2B5EF4-FFF2-40B4-BE49-F238E27FC236}">
                    <a16:creationId xmlns:a16="http://schemas.microsoft.com/office/drawing/2014/main" id="{3E2202D5-36CE-F5EB-0DF9-FEB945966756}"/>
                  </a:ext>
                </a:extLst>
              </p:cNvPr>
              <p:cNvSpPr/>
              <p:nvPr/>
            </p:nvSpPr>
            <p:spPr>
              <a:xfrm>
                <a:off x="5613619" y="3821172"/>
                <a:ext cx="878070" cy="879337"/>
              </a:xfrm>
              <a:custGeom>
                <a:avLst/>
                <a:gdLst>
                  <a:gd name="connsiteX0" fmla="*/ 753848 w 878070"/>
                  <a:gd name="connsiteY0" fmla="*/ 518507 h 879337"/>
                  <a:gd name="connsiteX1" fmla="*/ 763560 w 878070"/>
                  <a:gd name="connsiteY1" fmla="*/ 443029 h 879337"/>
                  <a:gd name="connsiteX2" fmla="*/ 878070 w 878070"/>
                  <a:gd name="connsiteY2" fmla="*/ 382790 h 879337"/>
                  <a:gd name="connsiteX3" fmla="*/ 846415 w 878070"/>
                  <a:gd name="connsiteY3" fmla="*/ 266513 h 879337"/>
                  <a:gd name="connsiteX4" fmla="*/ 717157 w 878070"/>
                  <a:gd name="connsiteY4" fmla="*/ 272513 h 879337"/>
                  <a:gd name="connsiteX5" fmla="*/ 670753 w 878070"/>
                  <a:gd name="connsiteY5" fmla="*/ 212515 h 879337"/>
                  <a:gd name="connsiteX6" fmla="*/ 709003 w 878070"/>
                  <a:gd name="connsiteY6" fmla="*/ 88798 h 879337"/>
                  <a:gd name="connsiteX7" fmla="*/ 604685 w 878070"/>
                  <a:gd name="connsiteY7" fmla="*/ 28919 h 879337"/>
                  <a:gd name="connsiteX8" fmla="*/ 517393 w 878070"/>
                  <a:gd name="connsiteY8" fmla="*/ 124317 h 879337"/>
                  <a:gd name="connsiteX9" fmla="*/ 442212 w 878070"/>
                  <a:gd name="connsiteY9" fmla="*/ 114717 h 879337"/>
                  <a:gd name="connsiteX10" fmla="*/ 381780 w 878070"/>
                  <a:gd name="connsiteY10" fmla="*/ 0 h 879337"/>
                  <a:gd name="connsiteX11" fmla="*/ 265831 w 878070"/>
                  <a:gd name="connsiteY11" fmla="*/ 31559 h 879337"/>
                  <a:gd name="connsiteX12" fmla="*/ 271946 w 878070"/>
                  <a:gd name="connsiteY12" fmla="*/ 161036 h 879337"/>
                  <a:gd name="connsiteX13" fmla="*/ 211874 w 878070"/>
                  <a:gd name="connsiteY13" fmla="*/ 207475 h 879337"/>
                  <a:gd name="connsiteX14" fmla="*/ 88251 w 878070"/>
                  <a:gd name="connsiteY14" fmla="*/ 169316 h 879337"/>
                  <a:gd name="connsiteX15" fmla="*/ 28418 w 878070"/>
                  <a:gd name="connsiteY15" fmla="*/ 273593 h 879337"/>
                  <a:gd name="connsiteX16" fmla="*/ 124222 w 878070"/>
                  <a:gd name="connsiteY16" fmla="*/ 360711 h 879337"/>
                  <a:gd name="connsiteX17" fmla="*/ 114750 w 878070"/>
                  <a:gd name="connsiteY17" fmla="*/ 435949 h 879337"/>
                  <a:gd name="connsiteX18" fmla="*/ 0 w 878070"/>
                  <a:gd name="connsiteY18" fmla="*/ 496427 h 879337"/>
                  <a:gd name="connsiteX19" fmla="*/ 31655 w 878070"/>
                  <a:gd name="connsiteY19" fmla="*/ 612704 h 879337"/>
                  <a:gd name="connsiteX20" fmla="*/ 161033 w 878070"/>
                  <a:gd name="connsiteY20" fmla="*/ 606584 h 879337"/>
                  <a:gd name="connsiteX21" fmla="*/ 207317 w 878070"/>
                  <a:gd name="connsiteY21" fmla="*/ 666703 h 879337"/>
                  <a:gd name="connsiteX22" fmla="*/ 168827 w 878070"/>
                  <a:gd name="connsiteY22" fmla="*/ 789820 h 879337"/>
                  <a:gd name="connsiteX23" fmla="*/ 273145 w 878070"/>
                  <a:gd name="connsiteY23" fmla="*/ 849698 h 879337"/>
                  <a:gd name="connsiteX24" fmla="*/ 359957 w 878070"/>
                  <a:gd name="connsiteY24" fmla="*/ 755141 h 879337"/>
                  <a:gd name="connsiteX25" fmla="*/ 435258 w 878070"/>
                  <a:gd name="connsiteY25" fmla="*/ 764620 h 879337"/>
                  <a:gd name="connsiteX26" fmla="*/ 495571 w 878070"/>
                  <a:gd name="connsiteY26" fmla="*/ 879337 h 879337"/>
                  <a:gd name="connsiteX27" fmla="*/ 611520 w 878070"/>
                  <a:gd name="connsiteY27" fmla="*/ 847778 h 879337"/>
                  <a:gd name="connsiteX28" fmla="*/ 606484 w 878070"/>
                  <a:gd name="connsiteY28" fmla="*/ 737141 h 879337"/>
                  <a:gd name="connsiteX29" fmla="*/ 605644 w 878070"/>
                  <a:gd name="connsiteY29" fmla="*/ 718182 h 879337"/>
                  <a:gd name="connsiteX30" fmla="*/ 666316 w 878070"/>
                  <a:gd name="connsiteY30" fmla="*/ 671743 h 879337"/>
                  <a:gd name="connsiteX31" fmla="*/ 789939 w 878070"/>
                  <a:gd name="connsiteY31" fmla="*/ 710142 h 879337"/>
                  <a:gd name="connsiteX32" fmla="*/ 841019 w 878070"/>
                  <a:gd name="connsiteY32" fmla="*/ 620864 h 879337"/>
                  <a:gd name="connsiteX33" fmla="*/ 849772 w 878070"/>
                  <a:gd name="connsiteY33" fmla="*/ 605745 h 879337"/>
                  <a:gd name="connsiteX34" fmla="*/ 754088 w 878070"/>
                  <a:gd name="connsiteY34" fmla="*/ 518507 h 879337"/>
                  <a:gd name="connsiteX35" fmla="*/ 479623 w 878070"/>
                  <a:gd name="connsiteY35" fmla="*/ 589065 h 879337"/>
                  <a:gd name="connsiteX36" fmla="*/ 288853 w 878070"/>
                  <a:gd name="connsiteY36" fmla="*/ 479868 h 879337"/>
                  <a:gd name="connsiteX37" fmla="*/ 397967 w 878070"/>
                  <a:gd name="connsiteY37" fmla="*/ 288953 h 879337"/>
                  <a:gd name="connsiteX38" fmla="*/ 588737 w 878070"/>
                  <a:gd name="connsiteY38" fmla="*/ 398150 h 879337"/>
                  <a:gd name="connsiteX39" fmla="*/ 479623 w 878070"/>
                  <a:gd name="connsiteY39" fmla="*/ 589065 h 87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8070" h="879337">
                    <a:moveTo>
                      <a:pt x="753848" y="518507"/>
                    </a:moveTo>
                    <a:cubicBezTo>
                      <a:pt x="760083" y="493787"/>
                      <a:pt x="763200" y="468468"/>
                      <a:pt x="763560" y="443029"/>
                    </a:cubicBezTo>
                    <a:lnTo>
                      <a:pt x="878070" y="382790"/>
                    </a:lnTo>
                    <a:lnTo>
                      <a:pt x="846415" y="266513"/>
                    </a:lnTo>
                    <a:lnTo>
                      <a:pt x="717157" y="272513"/>
                    </a:lnTo>
                    <a:cubicBezTo>
                      <a:pt x="704087" y="250674"/>
                      <a:pt x="688499" y="230514"/>
                      <a:pt x="670753" y="212515"/>
                    </a:cubicBezTo>
                    <a:lnTo>
                      <a:pt x="709003" y="88798"/>
                    </a:lnTo>
                    <a:lnTo>
                      <a:pt x="604685" y="28919"/>
                    </a:lnTo>
                    <a:lnTo>
                      <a:pt x="517393" y="124317"/>
                    </a:lnTo>
                    <a:cubicBezTo>
                      <a:pt x="492813" y="118317"/>
                      <a:pt x="467633" y="115077"/>
                      <a:pt x="442212" y="114717"/>
                    </a:cubicBezTo>
                    <a:lnTo>
                      <a:pt x="381780" y="0"/>
                    </a:lnTo>
                    <a:lnTo>
                      <a:pt x="265831" y="31559"/>
                    </a:lnTo>
                    <a:lnTo>
                      <a:pt x="271946" y="161036"/>
                    </a:lnTo>
                    <a:cubicBezTo>
                      <a:pt x="250123" y="174116"/>
                      <a:pt x="229979" y="189715"/>
                      <a:pt x="211874" y="207475"/>
                    </a:cubicBezTo>
                    <a:lnTo>
                      <a:pt x="88251" y="169316"/>
                    </a:lnTo>
                    <a:lnTo>
                      <a:pt x="28418" y="273593"/>
                    </a:lnTo>
                    <a:lnTo>
                      <a:pt x="124222" y="360711"/>
                    </a:lnTo>
                    <a:cubicBezTo>
                      <a:pt x="117987" y="385430"/>
                      <a:pt x="114870" y="410629"/>
                      <a:pt x="114750" y="435949"/>
                    </a:cubicBezTo>
                    <a:lnTo>
                      <a:pt x="0" y="496427"/>
                    </a:lnTo>
                    <a:lnTo>
                      <a:pt x="31655" y="612704"/>
                    </a:lnTo>
                    <a:lnTo>
                      <a:pt x="161033" y="606584"/>
                    </a:lnTo>
                    <a:cubicBezTo>
                      <a:pt x="173983" y="628424"/>
                      <a:pt x="189451" y="648583"/>
                      <a:pt x="207317" y="666703"/>
                    </a:cubicBezTo>
                    <a:lnTo>
                      <a:pt x="168827" y="789820"/>
                    </a:lnTo>
                    <a:lnTo>
                      <a:pt x="273145" y="849698"/>
                    </a:lnTo>
                    <a:lnTo>
                      <a:pt x="359957" y="755141"/>
                    </a:lnTo>
                    <a:cubicBezTo>
                      <a:pt x="384658" y="761380"/>
                      <a:pt x="409838" y="764500"/>
                      <a:pt x="435258" y="764620"/>
                    </a:cubicBezTo>
                    <a:lnTo>
                      <a:pt x="495571" y="879337"/>
                    </a:lnTo>
                    <a:lnTo>
                      <a:pt x="611520" y="847778"/>
                    </a:lnTo>
                    <a:lnTo>
                      <a:pt x="606484" y="737141"/>
                    </a:lnTo>
                    <a:lnTo>
                      <a:pt x="605644" y="718182"/>
                    </a:lnTo>
                    <a:cubicBezTo>
                      <a:pt x="627707" y="705222"/>
                      <a:pt x="647971" y="689622"/>
                      <a:pt x="666316" y="671743"/>
                    </a:cubicBezTo>
                    <a:lnTo>
                      <a:pt x="789939" y="710142"/>
                    </a:lnTo>
                    <a:lnTo>
                      <a:pt x="841019" y="620864"/>
                    </a:lnTo>
                    <a:lnTo>
                      <a:pt x="849772" y="605745"/>
                    </a:lnTo>
                    <a:lnTo>
                      <a:pt x="754088" y="518507"/>
                    </a:lnTo>
                    <a:close/>
                    <a:moveTo>
                      <a:pt x="479623" y="589065"/>
                    </a:moveTo>
                    <a:cubicBezTo>
                      <a:pt x="396768" y="611624"/>
                      <a:pt x="311395" y="562666"/>
                      <a:pt x="288853" y="479868"/>
                    </a:cubicBezTo>
                    <a:cubicBezTo>
                      <a:pt x="266311" y="396950"/>
                      <a:pt x="315232" y="311512"/>
                      <a:pt x="397967" y="288953"/>
                    </a:cubicBezTo>
                    <a:cubicBezTo>
                      <a:pt x="480822" y="266393"/>
                      <a:pt x="566195" y="315352"/>
                      <a:pt x="588737" y="398150"/>
                    </a:cubicBezTo>
                    <a:cubicBezTo>
                      <a:pt x="611280" y="481068"/>
                      <a:pt x="562358" y="566506"/>
                      <a:pt x="479623" y="589065"/>
                    </a:cubicBezTo>
                    <a:close/>
                  </a:path>
                </a:pathLst>
              </a:custGeom>
              <a:solidFill>
                <a:srgbClr val="263238"/>
              </a:solidFill>
              <a:ln w="11977" cap="flat">
                <a:noFill/>
                <a:prstDash val="solid"/>
                <a:miter/>
              </a:ln>
            </p:spPr>
            <p:txBody>
              <a:bodyPr rtlCol="0" anchor="ctr"/>
              <a:lstStyle/>
              <a:p>
                <a:endParaRPr lang="en-AU"/>
              </a:p>
            </p:txBody>
          </p:sp>
          <p:sp>
            <p:nvSpPr>
              <p:cNvPr id="58" name="Freeform 57">
                <a:extLst>
                  <a:ext uri="{FF2B5EF4-FFF2-40B4-BE49-F238E27FC236}">
                    <a16:creationId xmlns:a16="http://schemas.microsoft.com/office/drawing/2014/main" id="{50FDC1BC-A875-46A2-3BA0-2CF6D7EC8496}"/>
                  </a:ext>
                </a:extLst>
              </p:cNvPr>
              <p:cNvSpPr/>
              <p:nvPr/>
            </p:nvSpPr>
            <p:spPr>
              <a:xfrm>
                <a:off x="6532217" y="3773053"/>
                <a:ext cx="1189225" cy="1188569"/>
              </a:xfrm>
              <a:custGeom>
                <a:avLst/>
                <a:gdLst>
                  <a:gd name="connsiteX0" fmla="*/ 1162726 w 1189225"/>
                  <a:gd name="connsiteY0" fmla="*/ 771100 h 1188569"/>
                  <a:gd name="connsiteX1" fmla="*/ 1189226 w 1189225"/>
                  <a:gd name="connsiteY1" fmla="*/ 611624 h 1188569"/>
                  <a:gd name="connsiteX2" fmla="*/ 1027832 w 1189225"/>
                  <a:gd name="connsiteY2" fmla="*/ 546586 h 1188569"/>
                  <a:gd name="connsiteX3" fmla="*/ 1004691 w 1189225"/>
                  <a:gd name="connsiteY3" fmla="*/ 446989 h 1188569"/>
                  <a:gd name="connsiteX4" fmla="*/ 1120879 w 1189225"/>
                  <a:gd name="connsiteY4" fmla="*/ 317512 h 1188569"/>
                  <a:gd name="connsiteX5" fmla="*/ 1026873 w 1189225"/>
                  <a:gd name="connsiteY5" fmla="*/ 185995 h 1188569"/>
                  <a:gd name="connsiteX6" fmla="*/ 866679 w 1189225"/>
                  <a:gd name="connsiteY6" fmla="*/ 254033 h 1188569"/>
                  <a:gd name="connsiteX7" fmla="*/ 780227 w 1189225"/>
                  <a:gd name="connsiteY7" fmla="*/ 200275 h 1188569"/>
                  <a:gd name="connsiteX8" fmla="*/ 770874 w 1189225"/>
                  <a:gd name="connsiteY8" fmla="*/ 26399 h 1188569"/>
                  <a:gd name="connsiteX9" fmla="*/ 611400 w 1189225"/>
                  <a:gd name="connsiteY9" fmla="*/ 0 h 1188569"/>
                  <a:gd name="connsiteX10" fmla="*/ 546051 w 1189225"/>
                  <a:gd name="connsiteY10" fmla="*/ 160796 h 1188569"/>
                  <a:gd name="connsiteX11" fmla="*/ 447009 w 1189225"/>
                  <a:gd name="connsiteY11" fmla="*/ 184075 h 1188569"/>
                  <a:gd name="connsiteX12" fmla="*/ 317271 w 1189225"/>
                  <a:gd name="connsiteY12" fmla="*/ 67798 h 1188569"/>
                  <a:gd name="connsiteX13" fmla="*/ 185974 w 1189225"/>
                  <a:gd name="connsiteY13" fmla="*/ 161876 h 1188569"/>
                  <a:gd name="connsiteX14" fmla="*/ 254080 w 1189225"/>
                  <a:gd name="connsiteY14" fmla="*/ 322072 h 1188569"/>
                  <a:gd name="connsiteX15" fmla="*/ 205518 w 1189225"/>
                  <a:gd name="connsiteY15" fmla="*/ 397550 h 1188569"/>
                  <a:gd name="connsiteX16" fmla="*/ 200123 w 1189225"/>
                  <a:gd name="connsiteY16" fmla="*/ 408709 h 1188569"/>
                  <a:gd name="connsiteX17" fmla="*/ 26499 w 1189225"/>
                  <a:gd name="connsiteY17" fmla="*/ 418429 h 1188569"/>
                  <a:gd name="connsiteX18" fmla="*/ 0 w 1189225"/>
                  <a:gd name="connsiteY18" fmla="*/ 577785 h 1188569"/>
                  <a:gd name="connsiteX19" fmla="*/ 26139 w 1189225"/>
                  <a:gd name="connsiteY19" fmla="*/ 588345 h 1188569"/>
                  <a:gd name="connsiteX20" fmla="*/ 161273 w 1189225"/>
                  <a:gd name="connsiteY20" fmla="*/ 642823 h 1188569"/>
                  <a:gd name="connsiteX21" fmla="*/ 184415 w 1189225"/>
                  <a:gd name="connsiteY21" fmla="*/ 741941 h 1188569"/>
                  <a:gd name="connsiteX22" fmla="*/ 68226 w 1189225"/>
                  <a:gd name="connsiteY22" fmla="*/ 871778 h 1188569"/>
                  <a:gd name="connsiteX23" fmla="*/ 162233 w 1189225"/>
                  <a:gd name="connsiteY23" fmla="*/ 1003174 h 1188569"/>
                  <a:gd name="connsiteX24" fmla="*/ 322426 w 1189225"/>
                  <a:gd name="connsiteY24" fmla="*/ 934896 h 1188569"/>
                  <a:gd name="connsiteX25" fmla="*/ 408759 w 1189225"/>
                  <a:gd name="connsiteY25" fmla="*/ 989015 h 1188569"/>
                  <a:gd name="connsiteX26" fmla="*/ 417752 w 1189225"/>
                  <a:gd name="connsiteY26" fmla="*/ 1162170 h 1188569"/>
                  <a:gd name="connsiteX27" fmla="*/ 577107 w 1189225"/>
                  <a:gd name="connsiteY27" fmla="*/ 1188569 h 1188569"/>
                  <a:gd name="connsiteX28" fmla="*/ 642335 w 1189225"/>
                  <a:gd name="connsiteY28" fmla="*/ 1028973 h 1188569"/>
                  <a:gd name="connsiteX29" fmla="*/ 741617 w 1189225"/>
                  <a:gd name="connsiteY29" fmla="*/ 1005694 h 1188569"/>
                  <a:gd name="connsiteX30" fmla="*/ 871115 w 1189225"/>
                  <a:gd name="connsiteY30" fmla="*/ 1122091 h 1188569"/>
                  <a:gd name="connsiteX31" fmla="*/ 1002532 w 1189225"/>
                  <a:gd name="connsiteY31" fmla="*/ 1027893 h 1188569"/>
                  <a:gd name="connsiteX32" fmla="*/ 934426 w 1189225"/>
                  <a:gd name="connsiteY32" fmla="*/ 867578 h 1188569"/>
                  <a:gd name="connsiteX33" fmla="*/ 989103 w 1189225"/>
                  <a:gd name="connsiteY33" fmla="*/ 780580 h 1188569"/>
                  <a:gd name="connsiteX34" fmla="*/ 1162726 w 1189225"/>
                  <a:gd name="connsiteY34" fmla="*/ 771100 h 1188569"/>
                  <a:gd name="connsiteX35" fmla="*/ 715478 w 1189225"/>
                  <a:gd name="connsiteY35" fmla="*/ 763900 h 1188569"/>
                  <a:gd name="connsiteX36" fmla="*/ 424227 w 1189225"/>
                  <a:gd name="connsiteY36" fmla="*/ 715542 h 1188569"/>
                  <a:gd name="connsiteX37" fmla="*/ 472429 w 1189225"/>
                  <a:gd name="connsiteY37" fmla="*/ 424189 h 1188569"/>
                  <a:gd name="connsiteX38" fmla="*/ 763680 w 1189225"/>
                  <a:gd name="connsiteY38" fmla="*/ 472428 h 1188569"/>
                  <a:gd name="connsiteX39" fmla="*/ 715478 w 1189225"/>
                  <a:gd name="connsiteY39" fmla="*/ 763900 h 118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89225" h="1188569">
                    <a:moveTo>
                      <a:pt x="1162726" y="771100"/>
                    </a:moveTo>
                    <a:lnTo>
                      <a:pt x="1189226" y="611624"/>
                    </a:lnTo>
                    <a:lnTo>
                      <a:pt x="1027832" y="546586"/>
                    </a:lnTo>
                    <a:cubicBezTo>
                      <a:pt x="1024115" y="512507"/>
                      <a:pt x="1016322" y="479268"/>
                      <a:pt x="1004691" y="446989"/>
                    </a:cubicBezTo>
                    <a:lnTo>
                      <a:pt x="1120879" y="317512"/>
                    </a:lnTo>
                    <a:lnTo>
                      <a:pt x="1026873" y="185995"/>
                    </a:lnTo>
                    <a:lnTo>
                      <a:pt x="866679" y="254033"/>
                    </a:lnTo>
                    <a:cubicBezTo>
                      <a:pt x="840060" y="232674"/>
                      <a:pt x="811163" y="214674"/>
                      <a:pt x="780227" y="200275"/>
                    </a:cubicBezTo>
                    <a:lnTo>
                      <a:pt x="770874" y="26399"/>
                    </a:lnTo>
                    <a:lnTo>
                      <a:pt x="611400" y="0"/>
                    </a:lnTo>
                    <a:lnTo>
                      <a:pt x="546051" y="160796"/>
                    </a:lnTo>
                    <a:cubicBezTo>
                      <a:pt x="512238" y="164756"/>
                      <a:pt x="479023" y="172556"/>
                      <a:pt x="447009" y="184075"/>
                    </a:cubicBezTo>
                    <a:lnTo>
                      <a:pt x="317271" y="67798"/>
                    </a:lnTo>
                    <a:lnTo>
                      <a:pt x="185974" y="161876"/>
                    </a:lnTo>
                    <a:lnTo>
                      <a:pt x="254080" y="322072"/>
                    </a:lnTo>
                    <a:cubicBezTo>
                      <a:pt x="235255" y="345591"/>
                      <a:pt x="219068" y="370790"/>
                      <a:pt x="205518" y="397550"/>
                    </a:cubicBezTo>
                    <a:cubicBezTo>
                      <a:pt x="203720" y="401270"/>
                      <a:pt x="201801" y="404990"/>
                      <a:pt x="200123" y="408709"/>
                    </a:cubicBezTo>
                    <a:lnTo>
                      <a:pt x="26499" y="418429"/>
                    </a:lnTo>
                    <a:lnTo>
                      <a:pt x="0" y="577785"/>
                    </a:lnTo>
                    <a:lnTo>
                      <a:pt x="26139" y="588345"/>
                    </a:lnTo>
                    <a:lnTo>
                      <a:pt x="161273" y="642823"/>
                    </a:lnTo>
                    <a:cubicBezTo>
                      <a:pt x="164990" y="676543"/>
                      <a:pt x="172664" y="709902"/>
                      <a:pt x="184415" y="741941"/>
                    </a:cubicBezTo>
                    <a:lnTo>
                      <a:pt x="68226" y="871778"/>
                    </a:lnTo>
                    <a:lnTo>
                      <a:pt x="162233" y="1003174"/>
                    </a:lnTo>
                    <a:lnTo>
                      <a:pt x="322426" y="934896"/>
                    </a:lnTo>
                    <a:cubicBezTo>
                      <a:pt x="348926" y="956495"/>
                      <a:pt x="377943" y="974615"/>
                      <a:pt x="408759" y="989015"/>
                    </a:cubicBezTo>
                    <a:lnTo>
                      <a:pt x="417752" y="1162170"/>
                    </a:lnTo>
                    <a:lnTo>
                      <a:pt x="577107" y="1188569"/>
                    </a:lnTo>
                    <a:lnTo>
                      <a:pt x="642335" y="1028973"/>
                    </a:lnTo>
                    <a:cubicBezTo>
                      <a:pt x="676269" y="1025253"/>
                      <a:pt x="709602" y="1017454"/>
                      <a:pt x="741617" y="1005694"/>
                    </a:cubicBezTo>
                    <a:lnTo>
                      <a:pt x="871115" y="1122091"/>
                    </a:lnTo>
                    <a:lnTo>
                      <a:pt x="1002532" y="1027893"/>
                    </a:lnTo>
                    <a:lnTo>
                      <a:pt x="934426" y="867578"/>
                    </a:lnTo>
                    <a:cubicBezTo>
                      <a:pt x="956129" y="840938"/>
                      <a:pt x="974474" y="811659"/>
                      <a:pt x="989103" y="780580"/>
                    </a:cubicBezTo>
                    <a:lnTo>
                      <a:pt x="1162726" y="771100"/>
                    </a:lnTo>
                    <a:close/>
                    <a:moveTo>
                      <a:pt x="715478" y="763900"/>
                    </a:moveTo>
                    <a:cubicBezTo>
                      <a:pt x="621712" y="830979"/>
                      <a:pt x="491254" y="809379"/>
                      <a:pt x="424227" y="715542"/>
                    </a:cubicBezTo>
                    <a:cubicBezTo>
                      <a:pt x="357079" y="621824"/>
                      <a:pt x="378782" y="491267"/>
                      <a:pt x="472429" y="424189"/>
                    </a:cubicBezTo>
                    <a:cubicBezTo>
                      <a:pt x="566195" y="356991"/>
                      <a:pt x="696653" y="378710"/>
                      <a:pt x="763680" y="472428"/>
                    </a:cubicBezTo>
                    <a:cubicBezTo>
                      <a:pt x="830827" y="566265"/>
                      <a:pt x="809124" y="696822"/>
                      <a:pt x="715478" y="763900"/>
                    </a:cubicBezTo>
                    <a:close/>
                  </a:path>
                </a:pathLst>
              </a:custGeom>
              <a:solidFill>
                <a:srgbClr val="263238"/>
              </a:solidFill>
              <a:ln w="11977" cap="flat">
                <a:noFill/>
                <a:prstDash val="solid"/>
                <a:miter/>
              </a:ln>
            </p:spPr>
            <p:txBody>
              <a:bodyPr rtlCol="0" anchor="ctr"/>
              <a:lstStyle/>
              <a:p>
                <a:endParaRPr lang="en-AU"/>
              </a:p>
            </p:txBody>
          </p:sp>
        </p:grpSp>
        <p:grpSp>
          <p:nvGrpSpPr>
            <p:cNvPr id="59" name="Graphic 6">
              <a:extLst>
                <a:ext uri="{FF2B5EF4-FFF2-40B4-BE49-F238E27FC236}">
                  <a16:creationId xmlns:a16="http://schemas.microsoft.com/office/drawing/2014/main" id="{FA8C63EF-7BB0-5CC9-36D9-DA0ABB193590}"/>
                </a:ext>
              </a:extLst>
            </p:cNvPr>
            <p:cNvGrpSpPr/>
            <p:nvPr/>
          </p:nvGrpSpPr>
          <p:grpSpPr>
            <a:xfrm>
              <a:off x="4122710" y="2125255"/>
              <a:ext cx="3481704" cy="3444631"/>
              <a:chOff x="4122710" y="2125255"/>
              <a:chExt cx="3481704" cy="3444631"/>
            </a:xfrm>
          </p:grpSpPr>
          <p:grpSp>
            <p:nvGrpSpPr>
              <p:cNvPr id="60" name="Graphic 6">
                <a:extLst>
                  <a:ext uri="{FF2B5EF4-FFF2-40B4-BE49-F238E27FC236}">
                    <a16:creationId xmlns:a16="http://schemas.microsoft.com/office/drawing/2014/main" id="{E009D89A-8FC2-4EB0-618D-6332D0261977}"/>
                  </a:ext>
                </a:extLst>
              </p:cNvPr>
              <p:cNvGrpSpPr/>
              <p:nvPr/>
            </p:nvGrpSpPr>
            <p:grpSpPr>
              <a:xfrm>
                <a:off x="4122710" y="3362664"/>
                <a:ext cx="1714292" cy="2207223"/>
                <a:chOff x="4122710" y="3362664"/>
                <a:chExt cx="1714292" cy="2207223"/>
              </a:xfrm>
            </p:grpSpPr>
            <p:sp>
              <p:nvSpPr>
                <p:cNvPr id="61" name="Freeform 60">
                  <a:extLst>
                    <a:ext uri="{FF2B5EF4-FFF2-40B4-BE49-F238E27FC236}">
                      <a16:creationId xmlns:a16="http://schemas.microsoft.com/office/drawing/2014/main" id="{A55FE102-99B1-5253-E95F-CAF40F21C7FB}"/>
                    </a:ext>
                  </a:extLst>
                </p:cNvPr>
                <p:cNvSpPr/>
                <p:nvPr/>
              </p:nvSpPr>
              <p:spPr>
                <a:xfrm>
                  <a:off x="4122710" y="3362664"/>
                  <a:ext cx="1568367" cy="2052067"/>
                </a:xfrm>
                <a:custGeom>
                  <a:avLst/>
                  <a:gdLst>
                    <a:gd name="connsiteX0" fmla="*/ 1411171 w 1568367"/>
                    <a:gd name="connsiteY0" fmla="*/ 0 h 2052067"/>
                    <a:gd name="connsiteX1" fmla="*/ 1568368 w 1568367"/>
                    <a:gd name="connsiteY1" fmla="*/ 157316 h 2052067"/>
                    <a:gd name="connsiteX2" fmla="*/ 1568368 w 1568367"/>
                    <a:gd name="connsiteY2" fmla="*/ 1894751 h 2052067"/>
                    <a:gd name="connsiteX3" fmla="*/ 1411171 w 1568367"/>
                    <a:gd name="connsiteY3" fmla="*/ 2052067 h 2052067"/>
                    <a:gd name="connsiteX4" fmla="*/ 157196 w 1568367"/>
                    <a:gd name="connsiteY4" fmla="*/ 2052067 h 2052067"/>
                    <a:gd name="connsiteX5" fmla="*/ 0 w 1568367"/>
                    <a:gd name="connsiteY5" fmla="*/ 1894751 h 2052067"/>
                    <a:gd name="connsiteX6" fmla="*/ 0 w 1568367"/>
                    <a:gd name="connsiteY6" fmla="*/ 157316 h 2052067"/>
                    <a:gd name="connsiteX7" fmla="*/ 157196 w 1568367"/>
                    <a:gd name="connsiteY7" fmla="*/ 0 h 205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8367" h="2052067">
                      <a:moveTo>
                        <a:pt x="1411171" y="0"/>
                      </a:moveTo>
                      <a:cubicBezTo>
                        <a:pt x="1497988" y="0"/>
                        <a:pt x="1568368" y="70433"/>
                        <a:pt x="1568368" y="157316"/>
                      </a:cubicBezTo>
                      <a:lnTo>
                        <a:pt x="1568368" y="1894751"/>
                      </a:lnTo>
                      <a:cubicBezTo>
                        <a:pt x="1568368" y="1981634"/>
                        <a:pt x="1497988" y="2052067"/>
                        <a:pt x="1411171" y="2052067"/>
                      </a:cubicBezTo>
                      <a:lnTo>
                        <a:pt x="157196" y="2052067"/>
                      </a:lnTo>
                      <a:cubicBezTo>
                        <a:pt x="70379" y="2052067"/>
                        <a:pt x="0" y="1981634"/>
                        <a:pt x="0" y="1894751"/>
                      </a:cubicBezTo>
                      <a:lnTo>
                        <a:pt x="0" y="157316"/>
                      </a:lnTo>
                      <a:cubicBezTo>
                        <a:pt x="0" y="70433"/>
                        <a:pt x="70379" y="0"/>
                        <a:pt x="157196" y="0"/>
                      </a:cubicBezTo>
                      <a:close/>
                    </a:path>
                  </a:pathLst>
                </a:custGeom>
                <a:solidFill>
                  <a:schemeClr val="accent4"/>
                </a:solidFill>
                <a:ln w="13174" cap="flat">
                  <a:solidFill>
                    <a:srgbClr val="263238"/>
                  </a:solidFill>
                  <a:prstDash val="solid"/>
                  <a:miter/>
                </a:ln>
              </p:spPr>
              <p:txBody>
                <a:bodyPr rtlCol="0" anchor="ctr"/>
                <a:lstStyle/>
                <a:p>
                  <a:endParaRPr lang="en-AU" dirty="0"/>
                </a:p>
              </p:txBody>
            </p:sp>
            <p:grpSp>
              <p:nvGrpSpPr>
                <p:cNvPr id="63" name="Graphic 6">
                  <a:extLst>
                    <a:ext uri="{FF2B5EF4-FFF2-40B4-BE49-F238E27FC236}">
                      <a16:creationId xmlns:a16="http://schemas.microsoft.com/office/drawing/2014/main" id="{AA47F838-B69D-6290-4991-005F00CAF1A8}"/>
                    </a:ext>
                  </a:extLst>
                </p:cNvPr>
                <p:cNvGrpSpPr/>
                <p:nvPr/>
              </p:nvGrpSpPr>
              <p:grpSpPr>
                <a:xfrm>
                  <a:off x="4268635" y="3517820"/>
                  <a:ext cx="1568367" cy="2052067"/>
                  <a:chOff x="4268635" y="3517820"/>
                  <a:chExt cx="1568367" cy="2052067"/>
                </a:xfrm>
              </p:grpSpPr>
              <p:sp>
                <p:nvSpPr>
                  <p:cNvPr id="64" name="Freeform 63">
                    <a:extLst>
                      <a:ext uri="{FF2B5EF4-FFF2-40B4-BE49-F238E27FC236}">
                        <a16:creationId xmlns:a16="http://schemas.microsoft.com/office/drawing/2014/main" id="{DFDED895-8A38-9E47-110F-D92BA2031580}"/>
                      </a:ext>
                    </a:extLst>
                  </p:cNvPr>
                  <p:cNvSpPr/>
                  <p:nvPr/>
                </p:nvSpPr>
                <p:spPr>
                  <a:xfrm>
                    <a:off x="4268755" y="3517820"/>
                    <a:ext cx="1568247" cy="2052067"/>
                  </a:xfrm>
                  <a:custGeom>
                    <a:avLst/>
                    <a:gdLst>
                      <a:gd name="connsiteX0" fmla="*/ 1568248 w 1568247"/>
                      <a:gd name="connsiteY0" fmla="*/ 157196 h 2052067"/>
                      <a:gd name="connsiteX1" fmla="*/ 1568248 w 1568247"/>
                      <a:gd name="connsiteY1" fmla="*/ 1894631 h 2052067"/>
                      <a:gd name="connsiteX2" fmla="*/ 1410931 w 1568247"/>
                      <a:gd name="connsiteY2" fmla="*/ 2052067 h 2052067"/>
                      <a:gd name="connsiteX3" fmla="*/ 157077 w 1568247"/>
                      <a:gd name="connsiteY3" fmla="*/ 2052067 h 2052067"/>
                      <a:gd name="connsiteX4" fmla="*/ 0 w 1568247"/>
                      <a:gd name="connsiteY4" fmla="*/ 1894631 h 2052067"/>
                      <a:gd name="connsiteX5" fmla="*/ 0 w 1568247"/>
                      <a:gd name="connsiteY5" fmla="*/ 157196 h 2052067"/>
                      <a:gd name="connsiteX6" fmla="*/ 157077 w 1568247"/>
                      <a:gd name="connsiteY6" fmla="*/ 0 h 2052067"/>
                      <a:gd name="connsiteX7" fmla="*/ 1410931 w 1568247"/>
                      <a:gd name="connsiteY7" fmla="*/ 0 h 2052067"/>
                      <a:gd name="connsiteX8" fmla="*/ 1568248 w 1568247"/>
                      <a:gd name="connsiteY8" fmla="*/ 157196 h 205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8247" h="2052067">
                        <a:moveTo>
                          <a:pt x="1568248" y="157196"/>
                        </a:moveTo>
                        <a:lnTo>
                          <a:pt x="1568248" y="1894631"/>
                        </a:lnTo>
                        <a:cubicBezTo>
                          <a:pt x="1568248" y="1981629"/>
                          <a:pt x="1497863" y="2052067"/>
                          <a:pt x="1410931" y="2052067"/>
                        </a:cubicBezTo>
                        <a:lnTo>
                          <a:pt x="157077" y="2052067"/>
                        </a:lnTo>
                        <a:cubicBezTo>
                          <a:pt x="70265" y="2052067"/>
                          <a:pt x="0" y="1981629"/>
                          <a:pt x="0" y="1894631"/>
                        </a:cubicBezTo>
                        <a:lnTo>
                          <a:pt x="0" y="157196"/>
                        </a:lnTo>
                        <a:cubicBezTo>
                          <a:pt x="0" y="70318"/>
                          <a:pt x="70385" y="0"/>
                          <a:pt x="157077" y="0"/>
                        </a:cubicBezTo>
                        <a:lnTo>
                          <a:pt x="1410931" y="0"/>
                        </a:lnTo>
                        <a:cubicBezTo>
                          <a:pt x="1497863" y="0"/>
                          <a:pt x="1568248" y="70438"/>
                          <a:pt x="1568248" y="157196"/>
                        </a:cubicBezTo>
                        <a:close/>
                      </a:path>
                    </a:pathLst>
                  </a:custGeom>
                  <a:solidFill>
                    <a:srgbClr val="FFFFFF"/>
                  </a:solidFill>
                  <a:ln w="13174" cap="rnd">
                    <a:solidFill>
                      <a:srgbClr val="263238"/>
                    </a:solidFill>
                    <a:prstDash val="solid"/>
                    <a:round/>
                  </a:ln>
                </p:spPr>
                <p:txBody>
                  <a:bodyPr rtlCol="0" anchor="ctr"/>
                  <a:lstStyle/>
                  <a:p>
                    <a:endParaRPr lang="en-AU"/>
                  </a:p>
                </p:txBody>
              </p:sp>
              <p:sp>
                <p:nvSpPr>
                  <p:cNvPr id="65" name="Freeform 64">
                    <a:extLst>
                      <a:ext uri="{FF2B5EF4-FFF2-40B4-BE49-F238E27FC236}">
                        <a16:creationId xmlns:a16="http://schemas.microsoft.com/office/drawing/2014/main" id="{C47C063E-CACE-30B3-36FF-FCD8D44CDA69}"/>
                      </a:ext>
                    </a:extLst>
                  </p:cNvPr>
                  <p:cNvSpPr/>
                  <p:nvPr/>
                </p:nvSpPr>
                <p:spPr>
                  <a:xfrm>
                    <a:off x="4268635" y="3517820"/>
                    <a:ext cx="1568367" cy="250193"/>
                  </a:xfrm>
                  <a:custGeom>
                    <a:avLst/>
                    <a:gdLst>
                      <a:gd name="connsiteX0" fmla="*/ 1568368 w 1568367"/>
                      <a:gd name="connsiteY0" fmla="*/ 157196 h 250193"/>
                      <a:gd name="connsiteX1" fmla="*/ 1568368 w 1568367"/>
                      <a:gd name="connsiteY1" fmla="*/ 250194 h 250193"/>
                      <a:gd name="connsiteX2" fmla="*/ 0 w 1568367"/>
                      <a:gd name="connsiteY2" fmla="*/ 250194 h 250193"/>
                      <a:gd name="connsiteX3" fmla="*/ 0 w 1568367"/>
                      <a:gd name="connsiteY3" fmla="*/ 157196 h 250193"/>
                      <a:gd name="connsiteX4" fmla="*/ 157077 w 1568367"/>
                      <a:gd name="connsiteY4" fmla="*/ 0 h 250193"/>
                      <a:gd name="connsiteX5" fmla="*/ 1410932 w 1568367"/>
                      <a:gd name="connsiteY5" fmla="*/ 0 h 250193"/>
                      <a:gd name="connsiteX6" fmla="*/ 1568248 w 1568367"/>
                      <a:gd name="connsiteY6" fmla="*/ 157196 h 25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367" h="250193">
                        <a:moveTo>
                          <a:pt x="1568368" y="157196"/>
                        </a:moveTo>
                        <a:lnTo>
                          <a:pt x="1568368" y="250194"/>
                        </a:lnTo>
                        <a:lnTo>
                          <a:pt x="0" y="250194"/>
                        </a:lnTo>
                        <a:lnTo>
                          <a:pt x="0" y="157196"/>
                        </a:lnTo>
                        <a:cubicBezTo>
                          <a:pt x="0" y="70318"/>
                          <a:pt x="70385" y="0"/>
                          <a:pt x="157077" y="0"/>
                        </a:cubicBezTo>
                        <a:lnTo>
                          <a:pt x="1410932" y="0"/>
                        </a:lnTo>
                        <a:cubicBezTo>
                          <a:pt x="1497863" y="0"/>
                          <a:pt x="1568248" y="70438"/>
                          <a:pt x="1568248" y="157196"/>
                        </a:cubicBezTo>
                        <a:close/>
                      </a:path>
                    </a:pathLst>
                  </a:custGeom>
                  <a:solidFill>
                    <a:schemeClr val="accent3"/>
                  </a:solidFill>
                  <a:ln w="13174" cap="flat">
                    <a:solidFill>
                      <a:srgbClr val="263238"/>
                    </a:solidFill>
                    <a:prstDash val="solid"/>
                    <a:miter/>
                  </a:ln>
                </p:spPr>
                <p:txBody>
                  <a:bodyPr rtlCol="0" anchor="ctr"/>
                  <a:lstStyle/>
                  <a:p>
                    <a:endParaRPr lang="en-AU"/>
                  </a:p>
                </p:txBody>
              </p:sp>
              <p:sp>
                <p:nvSpPr>
                  <p:cNvPr id="66" name="Freeform 65">
                    <a:extLst>
                      <a:ext uri="{FF2B5EF4-FFF2-40B4-BE49-F238E27FC236}">
                        <a16:creationId xmlns:a16="http://schemas.microsoft.com/office/drawing/2014/main" id="{9449C637-64AF-A6E2-8B4A-F3E167E32FC4}"/>
                      </a:ext>
                    </a:extLst>
                  </p:cNvPr>
                  <p:cNvSpPr/>
                  <p:nvPr/>
                </p:nvSpPr>
                <p:spPr>
                  <a:xfrm>
                    <a:off x="4416119" y="3875770"/>
                    <a:ext cx="385856" cy="64798"/>
                  </a:xfrm>
                  <a:custGeom>
                    <a:avLst/>
                    <a:gdLst>
                      <a:gd name="connsiteX0" fmla="*/ 0 w 385856"/>
                      <a:gd name="connsiteY0" fmla="*/ 0 h 64798"/>
                      <a:gd name="connsiteX1" fmla="*/ 385857 w 385856"/>
                      <a:gd name="connsiteY1" fmla="*/ 0 h 64798"/>
                      <a:gd name="connsiteX2" fmla="*/ 385857 w 385856"/>
                      <a:gd name="connsiteY2" fmla="*/ 64798 h 64798"/>
                      <a:gd name="connsiteX3" fmla="*/ 0 w 385856"/>
                      <a:gd name="connsiteY3" fmla="*/ 64798 h 64798"/>
                    </a:gdLst>
                    <a:ahLst/>
                    <a:cxnLst>
                      <a:cxn ang="0">
                        <a:pos x="connsiteX0" y="connsiteY0"/>
                      </a:cxn>
                      <a:cxn ang="0">
                        <a:pos x="connsiteX1" y="connsiteY1"/>
                      </a:cxn>
                      <a:cxn ang="0">
                        <a:pos x="connsiteX2" y="connsiteY2"/>
                      </a:cxn>
                      <a:cxn ang="0">
                        <a:pos x="connsiteX3" y="connsiteY3"/>
                      </a:cxn>
                    </a:cxnLst>
                    <a:rect l="l" t="t" r="r" b="b"/>
                    <a:pathLst>
                      <a:path w="385856" h="64798">
                        <a:moveTo>
                          <a:pt x="0" y="0"/>
                        </a:moveTo>
                        <a:lnTo>
                          <a:pt x="385857" y="0"/>
                        </a:lnTo>
                        <a:lnTo>
                          <a:pt x="385857" y="64798"/>
                        </a:lnTo>
                        <a:lnTo>
                          <a:pt x="0" y="64798"/>
                        </a:lnTo>
                        <a:close/>
                      </a:path>
                    </a:pathLst>
                  </a:custGeom>
                  <a:solidFill>
                    <a:schemeClr val="accent3"/>
                  </a:solidFill>
                  <a:ln w="11977" cap="flat">
                    <a:noFill/>
                    <a:prstDash val="solid"/>
                    <a:miter/>
                  </a:ln>
                </p:spPr>
                <p:txBody>
                  <a:bodyPr rtlCol="0" anchor="ctr"/>
                  <a:lstStyle/>
                  <a:p>
                    <a:endParaRPr lang="en-AU"/>
                  </a:p>
                </p:txBody>
              </p:sp>
              <p:sp>
                <p:nvSpPr>
                  <p:cNvPr id="67" name="Freeform 66">
                    <a:extLst>
                      <a:ext uri="{FF2B5EF4-FFF2-40B4-BE49-F238E27FC236}">
                        <a16:creationId xmlns:a16="http://schemas.microsoft.com/office/drawing/2014/main" id="{338EF478-F456-8DAE-2B80-2918776F240B}"/>
                      </a:ext>
                    </a:extLst>
                  </p:cNvPr>
                  <p:cNvSpPr/>
                  <p:nvPr/>
                </p:nvSpPr>
                <p:spPr>
                  <a:xfrm>
                    <a:off x="4416119" y="4456435"/>
                    <a:ext cx="385856" cy="64798"/>
                  </a:xfrm>
                  <a:custGeom>
                    <a:avLst/>
                    <a:gdLst>
                      <a:gd name="connsiteX0" fmla="*/ 0 w 385856"/>
                      <a:gd name="connsiteY0" fmla="*/ 0 h 64798"/>
                      <a:gd name="connsiteX1" fmla="*/ 385857 w 385856"/>
                      <a:gd name="connsiteY1" fmla="*/ 0 h 64798"/>
                      <a:gd name="connsiteX2" fmla="*/ 385857 w 385856"/>
                      <a:gd name="connsiteY2" fmla="*/ 64798 h 64798"/>
                      <a:gd name="connsiteX3" fmla="*/ 0 w 385856"/>
                      <a:gd name="connsiteY3" fmla="*/ 64798 h 64798"/>
                    </a:gdLst>
                    <a:ahLst/>
                    <a:cxnLst>
                      <a:cxn ang="0">
                        <a:pos x="connsiteX0" y="connsiteY0"/>
                      </a:cxn>
                      <a:cxn ang="0">
                        <a:pos x="connsiteX1" y="connsiteY1"/>
                      </a:cxn>
                      <a:cxn ang="0">
                        <a:pos x="connsiteX2" y="connsiteY2"/>
                      </a:cxn>
                      <a:cxn ang="0">
                        <a:pos x="connsiteX3" y="connsiteY3"/>
                      </a:cxn>
                    </a:cxnLst>
                    <a:rect l="l" t="t" r="r" b="b"/>
                    <a:pathLst>
                      <a:path w="385856" h="64798">
                        <a:moveTo>
                          <a:pt x="0" y="0"/>
                        </a:moveTo>
                        <a:lnTo>
                          <a:pt x="385857" y="0"/>
                        </a:lnTo>
                        <a:lnTo>
                          <a:pt x="385857" y="64798"/>
                        </a:lnTo>
                        <a:lnTo>
                          <a:pt x="0" y="64798"/>
                        </a:lnTo>
                        <a:close/>
                      </a:path>
                    </a:pathLst>
                  </a:custGeom>
                  <a:solidFill>
                    <a:schemeClr val="accent3"/>
                  </a:solidFill>
                  <a:ln w="11977" cap="flat">
                    <a:noFill/>
                    <a:prstDash val="solid"/>
                    <a:miter/>
                  </a:ln>
                </p:spPr>
                <p:txBody>
                  <a:bodyPr rtlCol="0" anchor="ctr"/>
                  <a:lstStyle/>
                  <a:p>
                    <a:endParaRPr lang="en-AU"/>
                  </a:p>
                </p:txBody>
              </p:sp>
              <p:sp>
                <p:nvSpPr>
                  <p:cNvPr id="68" name="Freeform 67">
                    <a:extLst>
                      <a:ext uri="{FF2B5EF4-FFF2-40B4-BE49-F238E27FC236}">
                        <a16:creationId xmlns:a16="http://schemas.microsoft.com/office/drawing/2014/main" id="{BF8EB764-0A7F-C972-FF13-4B523FC4FBD5}"/>
                      </a:ext>
                    </a:extLst>
                  </p:cNvPr>
                  <p:cNvSpPr/>
                  <p:nvPr/>
                </p:nvSpPr>
                <p:spPr>
                  <a:xfrm>
                    <a:off x="4416119" y="4982982"/>
                    <a:ext cx="385856" cy="64798"/>
                  </a:xfrm>
                  <a:custGeom>
                    <a:avLst/>
                    <a:gdLst>
                      <a:gd name="connsiteX0" fmla="*/ 0 w 385856"/>
                      <a:gd name="connsiteY0" fmla="*/ 0 h 64798"/>
                      <a:gd name="connsiteX1" fmla="*/ 385857 w 385856"/>
                      <a:gd name="connsiteY1" fmla="*/ 0 h 64798"/>
                      <a:gd name="connsiteX2" fmla="*/ 385857 w 385856"/>
                      <a:gd name="connsiteY2" fmla="*/ 64798 h 64798"/>
                      <a:gd name="connsiteX3" fmla="*/ 0 w 385856"/>
                      <a:gd name="connsiteY3" fmla="*/ 64798 h 64798"/>
                    </a:gdLst>
                    <a:ahLst/>
                    <a:cxnLst>
                      <a:cxn ang="0">
                        <a:pos x="connsiteX0" y="connsiteY0"/>
                      </a:cxn>
                      <a:cxn ang="0">
                        <a:pos x="connsiteX1" y="connsiteY1"/>
                      </a:cxn>
                      <a:cxn ang="0">
                        <a:pos x="connsiteX2" y="connsiteY2"/>
                      </a:cxn>
                      <a:cxn ang="0">
                        <a:pos x="connsiteX3" y="connsiteY3"/>
                      </a:cxn>
                    </a:cxnLst>
                    <a:rect l="l" t="t" r="r" b="b"/>
                    <a:pathLst>
                      <a:path w="385856" h="64798">
                        <a:moveTo>
                          <a:pt x="0" y="0"/>
                        </a:moveTo>
                        <a:lnTo>
                          <a:pt x="385857" y="0"/>
                        </a:lnTo>
                        <a:lnTo>
                          <a:pt x="385857" y="64798"/>
                        </a:lnTo>
                        <a:lnTo>
                          <a:pt x="0" y="64798"/>
                        </a:lnTo>
                        <a:close/>
                      </a:path>
                    </a:pathLst>
                  </a:custGeom>
                  <a:solidFill>
                    <a:schemeClr val="accent3"/>
                  </a:solidFill>
                  <a:ln w="11977" cap="flat">
                    <a:noFill/>
                    <a:prstDash val="solid"/>
                    <a:miter/>
                  </a:ln>
                </p:spPr>
                <p:txBody>
                  <a:bodyPr rtlCol="0" anchor="ctr"/>
                  <a:lstStyle/>
                  <a:p>
                    <a:endParaRPr lang="en-AU"/>
                  </a:p>
                </p:txBody>
              </p:sp>
              <p:grpSp>
                <p:nvGrpSpPr>
                  <p:cNvPr id="69" name="Graphic 6">
                    <a:extLst>
                      <a:ext uri="{FF2B5EF4-FFF2-40B4-BE49-F238E27FC236}">
                        <a16:creationId xmlns:a16="http://schemas.microsoft.com/office/drawing/2014/main" id="{5853189E-F6CF-541F-FF7F-22EBC94E264F}"/>
                      </a:ext>
                    </a:extLst>
                  </p:cNvPr>
                  <p:cNvGrpSpPr/>
                  <p:nvPr/>
                </p:nvGrpSpPr>
                <p:grpSpPr>
                  <a:xfrm>
                    <a:off x="4416119" y="4036086"/>
                    <a:ext cx="1095818" cy="315951"/>
                    <a:chOff x="4416119" y="4036086"/>
                    <a:chExt cx="1095818" cy="315951"/>
                  </a:xfrm>
                  <a:solidFill>
                    <a:srgbClr val="263238"/>
                  </a:solidFill>
                </p:grpSpPr>
                <p:sp>
                  <p:nvSpPr>
                    <p:cNvPr id="70" name="Freeform 69">
                      <a:extLst>
                        <a:ext uri="{FF2B5EF4-FFF2-40B4-BE49-F238E27FC236}">
                          <a16:creationId xmlns:a16="http://schemas.microsoft.com/office/drawing/2014/main" id="{9989F73A-A7D0-1F42-F48E-C0DA282EF1E5}"/>
                        </a:ext>
                      </a:extLst>
                    </p:cNvPr>
                    <p:cNvSpPr/>
                    <p:nvPr/>
                  </p:nvSpPr>
                  <p:spPr>
                    <a:xfrm>
                      <a:off x="4416119" y="4036086"/>
                      <a:ext cx="1095818" cy="47518"/>
                    </a:xfrm>
                    <a:custGeom>
                      <a:avLst/>
                      <a:gdLst>
                        <a:gd name="connsiteX0" fmla="*/ 0 w 1095818"/>
                        <a:gd name="connsiteY0" fmla="*/ 0 h 47518"/>
                        <a:gd name="connsiteX1" fmla="*/ 1095819 w 1095818"/>
                        <a:gd name="connsiteY1" fmla="*/ 0 h 47518"/>
                        <a:gd name="connsiteX2" fmla="*/ 1095819 w 1095818"/>
                        <a:gd name="connsiteY2" fmla="*/ 47519 h 47518"/>
                        <a:gd name="connsiteX3" fmla="*/ 0 w 1095818"/>
                        <a:gd name="connsiteY3" fmla="*/ 47519 h 47518"/>
                      </a:gdLst>
                      <a:ahLst/>
                      <a:cxnLst>
                        <a:cxn ang="0">
                          <a:pos x="connsiteX0" y="connsiteY0"/>
                        </a:cxn>
                        <a:cxn ang="0">
                          <a:pos x="connsiteX1" y="connsiteY1"/>
                        </a:cxn>
                        <a:cxn ang="0">
                          <a:pos x="connsiteX2" y="connsiteY2"/>
                        </a:cxn>
                        <a:cxn ang="0">
                          <a:pos x="connsiteX3" y="connsiteY3"/>
                        </a:cxn>
                      </a:cxnLst>
                      <a:rect l="l" t="t" r="r" b="b"/>
                      <a:pathLst>
                        <a:path w="1095818" h="47518">
                          <a:moveTo>
                            <a:pt x="0" y="0"/>
                          </a:moveTo>
                          <a:lnTo>
                            <a:pt x="1095819" y="0"/>
                          </a:lnTo>
                          <a:lnTo>
                            <a:pt x="1095819" y="47519"/>
                          </a:lnTo>
                          <a:lnTo>
                            <a:pt x="0" y="47519"/>
                          </a:lnTo>
                          <a:close/>
                        </a:path>
                      </a:pathLst>
                    </a:custGeom>
                    <a:solidFill>
                      <a:srgbClr val="263238"/>
                    </a:solidFill>
                    <a:ln w="11977" cap="flat">
                      <a:noFill/>
                      <a:prstDash val="solid"/>
                      <a:miter/>
                    </a:ln>
                  </p:spPr>
                  <p:txBody>
                    <a:bodyPr rtlCol="0" anchor="ctr"/>
                    <a:lstStyle/>
                    <a:p>
                      <a:endParaRPr lang="en-AU"/>
                    </a:p>
                  </p:txBody>
                </p:sp>
                <p:sp>
                  <p:nvSpPr>
                    <p:cNvPr id="71" name="Freeform 70">
                      <a:extLst>
                        <a:ext uri="{FF2B5EF4-FFF2-40B4-BE49-F238E27FC236}">
                          <a16:creationId xmlns:a16="http://schemas.microsoft.com/office/drawing/2014/main" id="{6B2135B9-E3DF-1596-25EF-0DFDA178E6E6}"/>
                        </a:ext>
                      </a:extLst>
                    </p:cNvPr>
                    <p:cNvSpPr/>
                    <p:nvPr/>
                  </p:nvSpPr>
                  <p:spPr>
                    <a:xfrm>
                      <a:off x="4416119" y="4127044"/>
                      <a:ext cx="898214" cy="46318"/>
                    </a:xfrm>
                    <a:custGeom>
                      <a:avLst/>
                      <a:gdLst>
                        <a:gd name="connsiteX0" fmla="*/ 0 w 898214"/>
                        <a:gd name="connsiteY0" fmla="*/ 0 h 46318"/>
                        <a:gd name="connsiteX1" fmla="*/ 898214 w 898214"/>
                        <a:gd name="connsiteY1" fmla="*/ 0 h 46318"/>
                        <a:gd name="connsiteX2" fmla="*/ 898214 w 898214"/>
                        <a:gd name="connsiteY2" fmla="*/ 46319 h 46318"/>
                        <a:gd name="connsiteX3" fmla="*/ 0 w 898214"/>
                        <a:gd name="connsiteY3" fmla="*/ 46319 h 46318"/>
                      </a:gdLst>
                      <a:ahLst/>
                      <a:cxnLst>
                        <a:cxn ang="0">
                          <a:pos x="connsiteX0" y="connsiteY0"/>
                        </a:cxn>
                        <a:cxn ang="0">
                          <a:pos x="connsiteX1" y="connsiteY1"/>
                        </a:cxn>
                        <a:cxn ang="0">
                          <a:pos x="connsiteX2" y="connsiteY2"/>
                        </a:cxn>
                        <a:cxn ang="0">
                          <a:pos x="connsiteX3" y="connsiteY3"/>
                        </a:cxn>
                      </a:cxnLst>
                      <a:rect l="l" t="t" r="r" b="b"/>
                      <a:pathLst>
                        <a:path w="898214" h="46318">
                          <a:moveTo>
                            <a:pt x="0" y="0"/>
                          </a:moveTo>
                          <a:lnTo>
                            <a:pt x="898214" y="0"/>
                          </a:lnTo>
                          <a:lnTo>
                            <a:pt x="898214" y="46319"/>
                          </a:lnTo>
                          <a:lnTo>
                            <a:pt x="0" y="46319"/>
                          </a:lnTo>
                          <a:close/>
                        </a:path>
                      </a:pathLst>
                    </a:custGeom>
                    <a:solidFill>
                      <a:srgbClr val="263238"/>
                    </a:solidFill>
                    <a:ln w="11977" cap="flat">
                      <a:noFill/>
                      <a:prstDash val="solid"/>
                      <a:miter/>
                    </a:ln>
                  </p:spPr>
                  <p:txBody>
                    <a:bodyPr rtlCol="0" anchor="ctr"/>
                    <a:lstStyle/>
                    <a:p>
                      <a:endParaRPr lang="en-AU"/>
                    </a:p>
                  </p:txBody>
                </p:sp>
                <p:sp>
                  <p:nvSpPr>
                    <p:cNvPr id="72" name="Freeform 71">
                      <a:extLst>
                        <a:ext uri="{FF2B5EF4-FFF2-40B4-BE49-F238E27FC236}">
                          <a16:creationId xmlns:a16="http://schemas.microsoft.com/office/drawing/2014/main" id="{9292A38E-09F7-9744-7FE9-395240F0A5D0}"/>
                        </a:ext>
                      </a:extLst>
                    </p:cNvPr>
                    <p:cNvSpPr/>
                    <p:nvPr/>
                  </p:nvSpPr>
                  <p:spPr>
                    <a:xfrm>
                      <a:off x="4416119" y="4216442"/>
                      <a:ext cx="1015841" cy="46318"/>
                    </a:xfrm>
                    <a:custGeom>
                      <a:avLst/>
                      <a:gdLst>
                        <a:gd name="connsiteX0" fmla="*/ 0 w 1015841"/>
                        <a:gd name="connsiteY0" fmla="*/ 0 h 46318"/>
                        <a:gd name="connsiteX1" fmla="*/ 1015842 w 1015841"/>
                        <a:gd name="connsiteY1" fmla="*/ 0 h 46318"/>
                        <a:gd name="connsiteX2" fmla="*/ 1015842 w 1015841"/>
                        <a:gd name="connsiteY2" fmla="*/ 46319 h 46318"/>
                        <a:gd name="connsiteX3" fmla="*/ 0 w 1015841"/>
                        <a:gd name="connsiteY3" fmla="*/ 46319 h 46318"/>
                      </a:gdLst>
                      <a:ahLst/>
                      <a:cxnLst>
                        <a:cxn ang="0">
                          <a:pos x="connsiteX0" y="connsiteY0"/>
                        </a:cxn>
                        <a:cxn ang="0">
                          <a:pos x="connsiteX1" y="connsiteY1"/>
                        </a:cxn>
                        <a:cxn ang="0">
                          <a:pos x="connsiteX2" y="connsiteY2"/>
                        </a:cxn>
                        <a:cxn ang="0">
                          <a:pos x="connsiteX3" y="connsiteY3"/>
                        </a:cxn>
                      </a:cxnLst>
                      <a:rect l="l" t="t" r="r" b="b"/>
                      <a:pathLst>
                        <a:path w="1015841" h="46318">
                          <a:moveTo>
                            <a:pt x="0" y="0"/>
                          </a:moveTo>
                          <a:lnTo>
                            <a:pt x="1015842" y="0"/>
                          </a:lnTo>
                          <a:lnTo>
                            <a:pt x="1015842" y="46319"/>
                          </a:lnTo>
                          <a:lnTo>
                            <a:pt x="0" y="46319"/>
                          </a:lnTo>
                          <a:close/>
                        </a:path>
                      </a:pathLst>
                    </a:custGeom>
                    <a:solidFill>
                      <a:srgbClr val="263238"/>
                    </a:solidFill>
                    <a:ln w="11977" cap="flat">
                      <a:noFill/>
                      <a:prstDash val="solid"/>
                      <a:miter/>
                    </a:ln>
                  </p:spPr>
                  <p:txBody>
                    <a:bodyPr rtlCol="0" anchor="ctr"/>
                    <a:lstStyle/>
                    <a:p>
                      <a:endParaRPr lang="en-AU"/>
                    </a:p>
                  </p:txBody>
                </p:sp>
                <p:sp>
                  <p:nvSpPr>
                    <p:cNvPr id="73" name="Freeform 72">
                      <a:extLst>
                        <a:ext uri="{FF2B5EF4-FFF2-40B4-BE49-F238E27FC236}">
                          <a16:creationId xmlns:a16="http://schemas.microsoft.com/office/drawing/2014/main" id="{28C8B814-C3F0-E69A-E9C9-9AC4FFACFC2C}"/>
                        </a:ext>
                      </a:extLst>
                    </p:cNvPr>
                    <p:cNvSpPr/>
                    <p:nvPr/>
                  </p:nvSpPr>
                  <p:spPr>
                    <a:xfrm>
                      <a:off x="4416119" y="4305719"/>
                      <a:ext cx="1015841" cy="46318"/>
                    </a:xfrm>
                    <a:custGeom>
                      <a:avLst/>
                      <a:gdLst>
                        <a:gd name="connsiteX0" fmla="*/ 0 w 1015841"/>
                        <a:gd name="connsiteY0" fmla="*/ 0 h 46318"/>
                        <a:gd name="connsiteX1" fmla="*/ 1015842 w 1015841"/>
                        <a:gd name="connsiteY1" fmla="*/ 0 h 46318"/>
                        <a:gd name="connsiteX2" fmla="*/ 1015842 w 1015841"/>
                        <a:gd name="connsiteY2" fmla="*/ 46319 h 46318"/>
                        <a:gd name="connsiteX3" fmla="*/ 0 w 1015841"/>
                        <a:gd name="connsiteY3" fmla="*/ 46319 h 46318"/>
                      </a:gdLst>
                      <a:ahLst/>
                      <a:cxnLst>
                        <a:cxn ang="0">
                          <a:pos x="connsiteX0" y="connsiteY0"/>
                        </a:cxn>
                        <a:cxn ang="0">
                          <a:pos x="connsiteX1" y="connsiteY1"/>
                        </a:cxn>
                        <a:cxn ang="0">
                          <a:pos x="connsiteX2" y="connsiteY2"/>
                        </a:cxn>
                        <a:cxn ang="0">
                          <a:pos x="connsiteX3" y="connsiteY3"/>
                        </a:cxn>
                      </a:cxnLst>
                      <a:rect l="l" t="t" r="r" b="b"/>
                      <a:pathLst>
                        <a:path w="1015841" h="46318">
                          <a:moveTo>
                            <a:pt x="0" y="0"/>
                          </a:moveTo>
                          <a:lnTo>
                            <a:pt x="1015842" y="0"/>
                          </a:lnTo>
                          <a:lnTo>
                            <a:pt x="1015842" y="46319"/>
                          </a:lnTo>
                          <a:lnTo>
                            <a:pt x="0" y="46319"/>
                          </a:lnTo>
                          <a:close/>
                        </a:path>
                      </a:pathLst>
                    </a:custGeom>
                    <a:solidFill>
                      <a:srgbClr val="263238"/>
                    </a:solidFill>
                    <a:ln w="11977" cap="flat">
                      <a:noFill/>
                      <a:prstDash val="solid"/>
                      <a:miter/>
                    </a:ln>
                  </p:spPr>
                  <p:txBody>
                    <a:bodyPr rtlCol="0" anchor="ctr"/>
                    <a:lstStyle/>
                    <a:p>
                      <a:endParaRPr lang="en-AU"/>
                    </a:p>
                  </p:txBody>
                </p:sp>
              </p:grpSp>
              <p:grpSp>
                <p:nvGrpSpPr>
                  <p:cNvPr id="74" name="Graphic 6">
                    <a:extLst>
                      <a:ext uri="{FF2B5EF4-FFF2-40B4-BE49-F238E27FC236}">
                        <a16:creationId xmlns:a16="http://schemas.microsoft.com/office/drawing/2014/main" id="{1DDC69F7-803A-53A7-3326-7AF5CB90EB9E}"/>
                      </a:ext>
                    </a:extLst>
                  </p:cNvPr>
                  <p:cNvGrpSpPr/>
                  <p:nvPr/>
                </p:nvGrpSpPr>
                <p:grpSpPr>
                  <a:xfrm>
                    <a:off x="4416119" y="4562633"/>
                    <a:ext cx="1095818" cy="226674"/>
                    <a:chOff x="4416119" y="4562633"/>
                    <a:chExt cx="1095818" cy="226674"/>
                  </a:xfrm>
                  <a:solidFill>
                    <a:srgbClr val="263238"/>
                  </a:solidFill>
                </p:grpSpPr>
                <p:sp>
                  <p:nvSpPr>
                    <p:cNvPr id="75" name="Freeform 74">
                      <a:extLst>
                        <a:ext uri="{FF2B5EF4-FFF2-40B4-BE49-F238E27FC236}">
                          <a16:creationId xmlns:a16="http://schemas.microsoft.com/office/drawing/2014/main" id="{3C7427FB-B357-9C1A-3047-2CFE24AC75B9}"/>
                        </a:ext>
                      </a:extLst>
                    </p:cNvPr>
                    <p:cNvSpPr/>
                    <p:nvPr/>
                  </p:nvSpPr>
                  <p:spPr>
                    <a:xfrm>
                      <a:off x="4416119" y="4562633"/>
                      <a:ext cx="1095818" cy="47518"/>
                    </a:xfrm>
                    <a:custGeom>
                      <a:avLst/>
                      <a:gdLst>
                        <a:gd name="connsiteX0" fmla="*/ 0 w 1095818"/>
                        <a:gd name="connsiteY0" fmla="*/ 0 h 47518"/>
                        <a:gd name="connsiteX1" fmla="*/ 1095819 w 1095818"/>
                        <a:gd name="connsiteY1" fmla="*/ 0 h 47518"/>
                        <a:gd name="connsiteX2" fmla="*/ 1095819 w 1095818"/>
                        <a:gd name="connsiteY2" fmla="*/ 47519 h 47518"/>
                        <a:gd name="connsiteX3" fmla="*/ 0 w 1095818"/>
                        <a:gd name="connsiteY3" fmla="*/ 47519 h 47518"/>
                      </a:gdLst>
                      <a:ahLst/>
                      <a:cxnLst>
                        <a:cxn ang="0">
                          <a:pos x="connsiteX0" y="connsiteY0"/>
                        </a:cxn>
                        <a:cxn ang="0">
                          <a:pos x="connsiteX1" y="connsiteY1"/>
                        </a:cxn>
                        <a:cxn ang="0">
                          <a:pos x="connsiteX2" y="connsiteY2"/>
                        </a:cxn>
                        <a:cxn ang="0">
                          <a:pos x="connsiteX3" y="connsiteY3"/>
                        </a:cxn>
                      </a:cxnLst>
                      <a:rect l="l" t="t" r="r" b="b"/>
                      <a:pathLst>
                        <a:path w="1095818" h="47518">
                          <a:moveTo>
                            <a:pt x="0" y="0"/>
                          </a:moveTo>
                          <a:lnTo>
                            <a:pt x="1095819" y="0"/>
                          </a:lnTo>
                          <a:lnTo>
                            <a:pt x="1095819" y="47519"/>
                          </a:lnTo>
                          <a:lnTo>
                            <a:pt x="0" y="47519"/>
                          </a:lnTo>
                          <a:close/>
                        </a:path>
                      </a:pathLst>
                    </a:custGeom>
                    <a:solidFill>
                      <a:srgbClr val="263238"/>
                    </a:solidFill>
                    <a:ln w="11977" cap="flat">
                      <a:noFill/>
                      <a:prstDash val="solid"/>
                      <a:miter/>
                    </a:ln>
                  </p:spPr>
                  <p:txBody>
                    <a:bodyPr rtlCol="0" anchor="ctr"/>
                    <a:lstStyle/>
                    <a:p>
                      <a:endParaRPr lang="en-AU"/>
                    </a:p>
                  </p:txBody>
                </p:sp>
                <p:sp>
                  <p:nvSpPr>
                    <p:cNvPr id="76" name="Freeform 75">
                      <a:extLst>
                        <a:ext uri="{FF2B5EF4-FFF2-40B4-BE49-F238E27FC236}">
                          <a16:creationId xmlns:a16="http://schemas.microsoft.com/office/drawing/2014/main" id="{AD719D6F-D478-2DF6-020F-9C896576EEE0}"/>
                        </a:ext>
                      </a:extLst>
                    </p:cNvPr>
                    <p:cNvSpPr/>
                    <p:nvPr/>
                  </p:nvSpPr>
                  <p:spPr>
                    <a:xfrm>
                      <a:off x="4416119" y="4653590"/>
                      <a:ext cx="898214" cy="46318"/>
                    </a:xfrm>
                    <a:custGeom>
                      <a:avLst/>
                      <a:gdLst>
                        <a:gd name="connsiteX0" fmla="*/ 0 w 898214"/>
                        <a:gd name="connsiteY0" fmla="*/ 0 h 46318"/>
                        <a:gd name="connsiteX1" fmla="*/ 898214 w 898214"/>
                        <a:gd name="connsiteY1" fmla="*/ 0 h 46318"/>
                        <a:gd name="connsiteX2" fmla="*/ 898214 w 898214"/>
                        <a:gd name="connsiteY2" fmla="*/ 46319 h 46318"/>
                        <a:gd name="connsiteX3" fmla="*/ 0 w 898214"/>
                        <a:gd name="connsiteY3" fmla="*/ 46319 h 46318"/>
                      </a:gdLst>
                      <a:ahLst/>
                      <a:cxnLst>
                        <a:cxn ang="0">
                          <a:pos x="connsiteX0" y="connsiteY0"/>
                        </a:cxn>
                        <a:cxn ang="0">
                          <a:pos x="connsiteX1" y="connsiteY1"/>
                        </a:cxn>
                        <a:cxn ang="0">
                          <a:pos x="connsiteX2" y="connsiteY2"/>
                        </a:cxn>
                        <a:cxn ang="0">
                          <a:pos x="connsiteX3" y="connsiteY3"/>
                        </a:cxn>
                      </a:cxnLst>
                      <a:rect l="l" t="t" r="r" b="b"/>
                      <a:pathLst>
                        <a:path w="898214" h="46318">
                          <a:moveTo>
                            <a:pt x="0" y="0"/>
                          </a:moveTo>
                          <a:lnTo>
                            <a:pt x="898214" y="0"/>
                          </a:lnTo>
                          <a:lnTo>
                            <a:pt x="898214" y="46319"/>
                          </a:lnTo>
                          <a:lnTo>
                            <a:pt x="0" y="46319"/>
                          </a:lnTo>
                          <a:close/>
                        </a:path>
                      </a:pathLst>
                    </a:custGeom>
                    <a:solidFill>
                      <a:srgbClr val="263238"/>
                    </a:solidFill>
                    <a:ln w="11977" cap="flat">
                      <a:noFill/>
                      <a:prstDash val="solid"/>
                      <a:miter/>
                    </a:ln>
                  </p:spPr>
                  <p:txBody>
                    <a:bodyPr rtlCol="0" anchor="ctr"/>
                    <a:lstStyle/>
                    <a:p>
                      <a:endParaRPr lang="en-AU"/>
                    </a:p>
                  </p:txBody>
                </p:sp>
                <p:sp>
                  <p:nvSpPr>
                    <p:cNvPr id="77" name="Freeform 76">
                      <a:extLst>
                        <a:ext uri="{FF2B5EF4-FFF2-40B4-BE49-F238E27FC236}">
                          <a16:creationId xmlns:a16="http://schemas.microsoft.com/office/drawing/2014/main" id="{C0072A23-0091-0F8E-3F0F-19B4530E6A13}"/>
                        </a:ext>
                      </a:extLst>
                    </p:cNvPr>
                    <p:cNvSpPr/>
                    <p:nvPr/>
                  </p:nvSpPr>
                  <p:spPr>
                    <a:xfrm>
                      <a:off x="4416119" y="4742988"/>
                      <a:ext cx="1015841" cy="46318"/>
                    </a:xfrm>
                    <a:custGeom>
                      <a:avLst/>
                      <a:gdLst>
                        <a:gd name="connsiteX0" fmla="*/ 0 w 1015841"/>
                        <a:gd name="connsiteY0" fmla="*/ 0 h 46318"/>
                        <a:gd name="connsiteX1" fmla="*/ 1015842 w 1015841"/>
                        <a:gd name="connsiteY1" fmla="*/ 0 h 46318"/>
                        <a:gd name="connsiteX2" fmla="*/ 1015842 w 1015841"/>
                        <a:gd name="connsiteY2" fmla="*/ 46319 h 46318"/>
                        <a:gd name="connsiteX3" fmla="*/ 0 w 1015841"/>
                        <a:gd name="connsiteY3" fmla="*/ 46319 h 46318"/>
                      </a:gdLst>
                      <a:ahLst/>
                      <a:cxnLst>
                        <a:cxn ang="0">
                          <a:pos x="connsiteX0" y="connsiteY0"/>
                        </a:cxn>
                        <a:cxn ang="0">
                          <a:pos x="connsiteX1" y="connsiteY1"/>
                        </a:cxn>
                        <a:cxn ang="0">
                          <a:pos x="connsiteX2" y="connsiteY2"/>
                        </a:cxn>
                        <a:cxn ang="0">
                          <a:pos x="connsiteX3" y="connsiteY3"/>
                        </a:cxn>
                      </a:cxnLst>
                      <a:rect l="l" t="t" r="r" b="b"/>
                      <a:pathLst>
                        <a:path w="1015841" h="46318">
                          <a:moveTo>
                            <a:pt x="0" y="0"/>
                          </a:moveTo>
                          <a:lnTo>
                            <a:pt x="1015842" y="0"/>
                          </a:lnTo>
                          <a:lnTo>
                            <a:pt x="1015842" y="46319"/>
                          </a:lnTo>
                          <a:lnTo>
                            <a:pt x="0" y="46319"/>
                          </a:lnTo>
                          <a:close/>
                        </a:path>
                      </a:pathLst>
                    </a:custGeom>
                    <a:solidFill>
                      <a:srgbClr val="263238"/>
                    </a:solidFill>
                    <a:ln w="11977" cap="flat">
                      <a:noFill/>
                      <a:prstDash val="solid"/>
                      <a:miter/>
                    </a:ln>
                  </p:spPr>
                  <p:txBody>
                    <a:bodyPr rtlCol="0" anchor="ctr"/>
                    <a:lstStyle/>
                    <a:p>
                      <a:endParaRPr lang="en-AU"/>
                    </a:p>
                  </p:txBody>
                </p:sp>
              </p:grpSp>
              <p:grpSp>
                <p:nvGrpSpPr>
                  <p:cNvPr id="78" name="Graphic 6">
                    <a:extLst>
                      <a:ext uri="{FF2B5EF4-FFF2-40B4-BE49-F238E27FC236}">
                        <a16:creationId xmlns:a16="http://schemas.microsoft.com/office/drawing/2014/main" id="{2E39D514-8B78-40FC-03C1-88555C5613A8}"/>
                      </a:ext>
                    </a:extLst>
                  </p:cNvPr>
                  <p:cNvGrpSpPr/>
                  <p:nvPr/>
                </p:nvGrpSpPr>
                <p:grpSpPr>
                  <a:xfrm>
                    <a:off x="4416119" y="5140898"/>
                    <a:ext cx="1095818" cy="226674"/>
                    <a:chOff x="4416119" y="5140898"/>
                    <a:chExt cx="1095818" cy="226674"/>
                  </a:xfrm>
                  <a:solidFill>
                    <a:srgbClr val="263238"/>
                  </a:solidFill>
                </p:grpSpPr>
                <p:sp>
                  <p:nvSpPr>
                    <p:cNvPr id="79" name="Freeform 78">
                      <a:extLst>
                        <a:ext uri="{FF2B5EF4-FFF2-40B4-BE49-F238E27FC236}">
                          <a16:creationId xmlns:a16="http://schemas.microsoft.com/office/drawing/2014/main" id="{55E36046-27B6-9D71-9A51-24E021FCCAEF}"/>
                        </a:ext>
                      </a:extLst>
                    </p:cNvPr>
                    <p:cNvSpPr/>
                    <p:nvPr/>
                  </p:nvSpPr>
                  <p:spPr>
                    <a:xfrm>
                      <a:off x="4416119" y="5140898"/>
                      <a:ext cx="1095818" cy="47518"/>
                    </a:xfrm>
                    <a:custGeom>
                      <a:avLst/>
                      <a:gdLst>
                        <a:gd name="connsiteX0" fmla="*/ 0 w 1095818"/>
                        <a:gd name="connsiteY0" fmla="*/ 0 h 47518"/>
                        <a:gd name="connsiteX1" fmla="*/ 1095819 w 1095818"/>
                        <a:gd name="connsiteY1" fmla="*/ 0 h 47518"/>
                        <a:gd name="connsiteX2" fmla="*/ 1095819 w 1095818"/>
                        <a:gd name="connsiteY2" fmla="*/ 47519 h 47518"/>
                        <a:gd name="connsiteX3" fmla="*/ 0 w 1095818"/>
                        <a:gd name="connsiteY3" fmla="*/ 47519 h 47518"/>
                      </a:gdLst>
                      <a:ahLst/>
                      <a:cxnLst>
                        <a:cxn ang="0">
                          <a:pos x="connsiteX0" y="connsiteY0"/>
                        </a:cxn>
                        <a:cxn ang="0">
                          <a:pos x="connsiteX1" y="connsiteY1"/>
                        </a:cxn>
                        <a:cxn ang="0">
                          <a:pos x="connsiteX2" y="connsiteY2"/>
                        </a:cxn>
                        <a:cxn ang="0">
                          <a:pos x="connsiteX3" y="connsiteY3"/>
                        </a:cxn>
                      </a:cxnLst>
                      <a:rect l="l" t="t" r="r" b="b"/>
                      <a:pathLst>
                        <a:path w="1095818" h="47518">
                          <a:moveTo>
                            <a:pt x="0" y="0"/>
                          </a:moveTo>
                          <a:lnTo>
                            <a:pt x="1095819" y="0"/>
                          </a:lnTo>
                          <a:lnTo>
                            <a:pt x="1095819" y="47519"/>
                          </a:lnTo>
                          <a:lnTo>
                            <a:pt x="0" y="47519"/>
                          </a:lnTo>
                          <a:close/>
                        </a:path>
                      </a:pathLst>
                    </a:custGeom>
                    <a:solidFill>
                      <a:srgbClr val="263238"/>
                    </a:solidFill>
                    <a:ln w="11977" cap="flat">
                      <a:noFill/>
                      <a:prstDash val="solid"/>
                      <a:miter/>
                    </a:ln>
                  </p:spPr>
                  <p:txBody>
                    <a:bodyPr rtlCol="0" anchor="ctr"/>
                    <a:lstStyle/>
                    <a:p>
                      <a:endParaRPr lang="en-AU"/>
                    </a:p>
                  </p:txBody>
                </p:sp>
                <p:sp>
                  <p:nvSpPr>
                    <p:cNvPr id="80" name="Freeform 79">
                      <a:extLst>
                        <a:ext uri="{FF2B5EF4-FFF2-40B4-BE49-F238E27FC236}">
                          <a16:creationId xmlns:a16="http://schemas.microsoft.com/office/drawing/2014/main" id="{65DB4D5C-03A5-C4D2-8262-8912F4F982BF}"/>
                        </a:ext>
                      </a:extLst>
                    </p:cNvPr>
                    <p:cNvSpPr/>
                    <p:nvPr/>
                  </p:nvSpPr>
                  <p:spPr>
                    <a:xfrm>
                      <a:off x="4416119" y="5231855"/>
                      <a:ext cx="898214" cy="46318"/>
                    </a:xfrm>
                    <a:custGeom>
                      <a:avLst/>
                      <a:gdLst>
                        <a:gd name="connsiteX0" fmla="*/ 0 w 898214"/>
                        <a:gd name="connsiteY0" fmla="*/ 0 h 46318"/>
                        <a:gd name="connsiteX1" fmla="*/ 898214 w 898214"/>
                        <a:gd name="connsiteY1" fmla="*/ 0 h 46318"/>
                        <a:gd name="connsiteX2" fmla="*/ 898214 w 898214"/>
                        <a:gd name="connsiteY2" fmla="*/ 46319 h 46318"/>
                        <a:gd name="connsiteX3" fmla="*/ 0 w 898214"/>
                        <a:gd name="connsiteY3" fmla="*/ 46319 h 46318"/>
                      </a:gdLst>
                      <a:ahLst/>
                      <a:cxnLst>
                        <a:cxn ang="0">
                          <a:pos x="connsiteX0" y="connsiteY0"/>
                        </a:cxn>
                        <a:cxn ang="0">
                          <a:pos x="connsiteX1" y="connsiteY1"/>
                        </a:cxn>
                        <a:cxn ang="0">
                          <a:pos x="connsiteX2" y="connsiteY2"/>
                        </a:cxn>
                        <a:cxn ang="0">
                          <a:pos x="connsiteX3" y="connsiteY3"/>
                        </a:cxn>
                      </a:cxnLst>
                      <a:rect l="l" t="t" r="r" b="b"/>
                      <a:pathLst>
                        <a:path w="898214" h="46318">
                          <a:moveTo>
                            <a:pt x="0" y="0"/>
                          </a:moveTo>
                          <a:lnTo>
                            <a:pt x="898214" y="0"/>
                          </a:lnTo>
                          <a:lnTo>
                            <a:pt x="898214" y="46319"/>
                          </a:lnTo>
                          <a:lnTo>
                            <a:pt x="0" y="46319"/>
                          </a:lnTo>
                          <a:close/>
                        </a:path>
                      </a:pathLst>
                    </a:custGeom>
                    <a:solidFill>
                      <a:srgbClr val="263238"/>
                    </a:solidFill>
                    <a:ln w="11977" cap="flat">
                      <a:noFill/>
                      <a:prstDash val="solid"/>
                      <a:miter/>
                    </a:ln>
                  </p:spPr>
                  <p:txBody>
                    <a:bodyPr rtlCol="0" anchor="ctr"/>
                    <a:lstStyle/>
                    <a:p>
                      <a:endParaRPr lang="en-AU"/>
                    </a:p>
                  </p:txBody>
                </p:sp>
                <p:sp>
                  <p:nvSpPr>
                    <p:cNvPr id="81" name="Freeform 80">
                      <a:extLst>
                        <a:ext uri="{FF2B5EF4-FFF2-40B4-BE49-F238E27FC236}">
                          <a16:creationId xmlns:a16="http://schemas.microsoft.com/office/drawing/2014/main" id="{46592831-2343-313A-6096-CB65C6750206}"/>
                        </a:ext>
                      </a:extLst>
                    </p:cNvPr>
                    <p:cNvSpPr/>
                    <p:nvPr/>
                  </p:nvSpPr>
                  <p:spPr>
                    <a:xfrm>
                      <a:off x="4416119" y="5321253"/>
                      <a:ext cx="1015841" cy="46318"/>
                    </a:xfrm>
                    <a:custGeom>
                      <a:avLst/>
                      <a:gdLst>
                        <a:gd name="connsiteX0" fmla="*/ 0 w 1015841"/>
                        <a:gd name="connsiteY0" fmla="*/ 0 h 46318"/>
                        <a:gd name="connsiteX1" fmla="*/ 1015842 w 1015841"/>
                        <a:gd name="connsiteY1" fmla="*/ 0 h 46318"/>
                        <a:gd name="connsiteX2" fmla="*/ 1015842 w 1015841"/>
                        <a:gd name="connsiteY2" fmla="*/ 46319 h 46318"/>
                        <a:gd name="connsiteX3" fmla="*/ 0 w 1015841"/>
                        <a:gd name="connsiteY3" fmla="*/ 46319 h 46318"/>
                      </a:gdLst>
                      <a:ahLst/>
                      <a:cxnLst>
                        <a:cxn ang="0">
                          <a:pos x="connsiteX0" y="connsiteY0"/>
                        </a:cxn>
                        <a:cxn ang="0">
                          <a:pos x="connsiteX1" y="connsiteY1"/>
                        </a:cxn>
                        <a:cxn ang="0">
                          <a:pos x="connsiteX2" y="connsiteY2"/>
                        </a:cxn>
                        <a:cxn ang="0">
                          <a:pos x="connsiteX3" y="connsiteY3"/>
                        </a:cxn>
                      </a:cxnLst>
                      <a:rect l="l" t="t" r="r" b="b"/>
                      <a:pathLst>
                        <a:path w="1015841" h="46318">
                          <a:moveTo>
                            <a:pt x="0" y="0"/>
                          </a:moveTo>
                          <a:lnTo>
                            <a:pt x="1015842" y="0"/>
                          </a:lnTo>
                          <a:lnTo>
                            <a:pt x="1015842" y="46319"/>
                          </a:lnTo>
                          <a:lnTo>
                            <a:pt x="0" y="46319"/>
                          </a:lnTo>
                          <a:close/>
                        </a:path>
                      </a:pathLst>
                    </a:custGeom>
                    <a:solidFill>
                      <a:srgbClr val="263238"/>
                    </a:solidFill>
                    <a:ln w="11977" cap="flat">
                      <a:noFill/>
                      <a:prstDash val="solid"/>
                      <a:miter/>
                    </a:ln>
                  </p:spPr>
                  <p:txBody>
                    <a:bodyPr rtlCol="0" anchor="ctr"/>
                    <a:lstStyle/>
                    <a:p>
                      <a:endParaRPr lang="en-AU"/>
                    </a:p>
                  </p:txBody>
                </p:sp>
              </p:grpSp>
            </p:grpSp>
          </p:grpSp>
          <p:grpSp>
            <p:nvGrpSpPr>
              <p:cNvPr id="82" name="Graphic 6">
                <a:extLst>
                  <a:ext uri="{FF2B5EF4-FFF2-40B4-BE49-F238E27FC236}">
                    <a16:creationId xmlns:a16="http://schemas.microsoft.com/office/drawing/2014/main" id="{51E9965E-49A6-BCDA-4E00-CEFC2C2710EF}"/>
                  </a:ext>
                </a:extLst>
              </p:cNvPr>
              <p:cNvGrpSpPr/>
              <p:nvPr/>
            </p:nvGrpSpPr>
            <p:grpSpPr>
              <a:xfrm>
                <a:off x="5613379" y="2125255"/>
                <a:ext cx="1991035" cy="1077452"/>
                <a:chOff x="5613379" y="2125255"/>
                <a:chExt cx="1991035" cy="1077452"/>
              </a:xfrm>
            </p:grpSpPr>
            <p:sp>
              <p:nvSpPr>
                <p:cNvPr id="83" name="Freeform 82">
                  <a:extLst>
                    <a:ext uri="{FF2B5EF4-FFF2-40B4-BE49-F238E27FC236}">
                      <a16:creationId xmlns:a16="http://schemas.microsoft.com/office/drawing/2014/main" id="{23E1FA00-1B20-80A4-C4E3-DB5D04B15148}"/>
                    </a:ext>
                  </a:extLst>
                </p:cNvPr>
                <p:cNvSpPr/>
                <p:nvPr/>
              </p:nvSpPr>
              <p:spPr>
                <a:xfrm>
                  <a:off x="5613379" y="2125255"/>
                  <a:ext cx="1991035" cy="1077452"/>
                </a:xfrm>
                <a:custGeom>
                  <a:avLst/>
                  <a:gdLst>
                    <a:gd name="connsiteX0" fmla="*/ 1991035 w 1991035"/>
                    <a:gd name="connsiteY0" fmla="*/ 187675 h 1077452"/>
                    <a:gd name="connsiteX1" fmla="*/ 1991035 w 1991035"/>
                    <a:gd name="connsiteY1" fmla="*/ 889897 h 1077452"/>
                    <a:gd name="connsiteX2" fmla="*/ 1803623 w 1991035"/>
                    <a:gd name="connsiteY2" fmla="*/ 1077452 h 1077452"/>
                    <a:gd name="connsiteX3" fmla="*/ 187413 w 1991035"/>
                    <a:gd name="connsiteY3" fmla="*/ 1077452 h 1077452"/>
                    <a:gd name="connsiteX4" fmla="*/ 0 w 1991035"/>
                    <a:gd name="connsiteY4" fmla="*/ 889897 h 1077452"/>
                    <a:gd name="connsiteX5" fmla="*/ 0 w 1991035"/>
                    <a:gd name="connsiteY5" fmla="*/ 187675 h 1077452"/>
                    <a:gd name="connsiteX6" fmla="*/ 187413 w 1991035"/>
                    <a:gd name="connsiteY6" fmla="*/ 0 h 1077452"/>
                    <a:gd name="connsiteX7" fmla="*/ 1803623 w 1991035"/>
                    <a:gd name="connsiteY7" fmla="*/ 0 h 1077452"/>
                    <a:gd name="connsiteX8" fmla="*/ 1991035 w 1991035"/>
                    <a:gd name="connsiteY8" fmla="*/ 187675 h 107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035" h="1077452">
                      <a:moveTo>
                        <a:pt x="1991035" y="187675"/>
                      </a:moveTo>
                      <a:lnTo>
                        <a:pt x="1991035" y="889897"/>
                      </a:lnTo>
                      <a:cubicBezTo>
                        <a:pt x="1991035" y="993574"/>
                        <a:pt x="1907221" y="1077452"/>
                        <a:pt x="1803623" y="1077452"/>
                      </a:cubicBezTo>
                      <a:lnTo>
                        <a:pt x="187413" y="1077452"/>
                      </a:lnTo>
                      <a:cubicBezTo>
                        <a:pt x="83934" y="1077452"/>
                        <a:pt x="0" y="993574"/>
                        <a:pt x="0" y="889897"/>
                      </a:cubicBezTo>
                      <a:lnTo>
                        <a:pt x="0" y="187675"/>
                      </a:lnTo>
                      <a:cubicBezTo>
                        <a:pt x="0" y="83998"/>
                        <a:pt x="83934" y="0"/>
                        <a:pt x="187413" y="0"/>
                      </a:cubicBezTo>
                      <a:lnTo>
                        <a:pt x="1803623" y="0"/>
                      </a:lnTo>
                      <a:cubicBezTo>
                        <a:pt x="1907221" y="0"/>
                        <a:pt x="1991035" y="83998"/>
                        <a:pt x="1991035" y="187675"/>
                      </a:cubicBezTo>
                      <a:close/>
                    </a:path>
                  </a:pathLst>
                </a:custGeom>
                <a:solidFill>
                  <a:srgbClr val="FFFFFF"/>
                </a:solidFill>
                <a:ln w="13174" cap="flat">
                  <a:solidFill>
                    <a:srgbClr val="222221"/>
                  </a:solidFill>
                  <a:prstDash val="solid"/>
                  <a:miter/>
                </a:ln>
              </p:spPr>
              <p:txBody>
                <a:bodyPr rtlCol="0" anchor="ctr"/>
                <a:lstStyle/>
                <a:p>
                  <a:endParaRPr lang="en-AU"/>
                </a:p>
              </p:txBody>
            </p:sp>
            <p:sp>
              <p:nvSpPr>
                <p:cNvPr id="84" name="Freeform 83">
                  <a:extLst>
                    <a:ext uri="{FF2B5EF4-FFF2-40B4-BE49-F238E27FC236}">
                      <a16:creationId xmlns:a16="http://schemas.microsoft.com/office/drawing/2014/main" id="{21A8DAC9-F462-A962-0BB0-AD37250C59D2}"/>
                    </a:ext>
                  </a:extLst>
                </p:cNvPr>
                <p:cNvSpPr/>
                <p:nvPr/>
              </p:nvSpPr>
              <p:spPr>
                <a:xfrm>
                  <a:off x="5613379" y="2125255"/>
                  <a:ext cx="1991035" cy="203634"/>
                </a:xfrm>
                <a:custGeom>
                  <a:avLst/>
                  <a:gdLst>
                    <a:gd name="connsiteX0" fmla="*/ 1991035 w 1991035"/>
                    <a:gd name="connsiteY0" fmla="*/ 187675 h 203634"/>
                    <a:gd name="connsiteX1" fmla="*/ 1991035 w 1991035"/>
                    <a:gd name="connsiteY1" fmla="*/ 203635 h 203634"/>
                    <a:gd name="connsiteX2" fmla="*/ 0 w 1991035"/>
                    <a:gd name="connsiteY2" fmla="*/ 203635 h 203634"/>
                    <a:gd name="connsiteX3" fmla="*/ 0 w 1991035"/>
                    <a:gd name="connsiteY3" fmla="*/ 187675 h 203634"/>
                    <a:gd name="connsiteX4" fmla="*/ 187413 w 1991035"/>
                    <a:gd name="connsiteY4" fmla="*/ 0 h 203634"/>
                    <a:gd name="connsiteX5" fmla="*/ 1803623 w 1991035"/>
                    <a:gd name="connsiteY5" fmla="*/ 0 h 203634"/>
                    <a:gd name="connsiteX6" fmla="*/ 1991035 w 1991035"/>
                    <a:gd name="connsiteY6" fmla="*/ 187675 h 20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1035" h="203634">
                      <a:moveTo>
                        <a:pt x="1991035" y="187675"/>
                      </a:moveTo>
                      <a:lnTo>
                        <a:pt x="1991035" y="203635"/>
                      </a:lnTo>
                      <a:lnTo>
                        <a:pt x="0" y="203635"/>
                      </a:lnTo>
                      <a:lnTo>
                        <a:pt x="0" y="187675"/>
                      </a:lnTo>
                      <a:cubicBezTo>
                        <a:pt x="0" y="83998"/>
                        <a:pt x="83934" y="0"/>
                        <a:pt x="187413" y="0"/>
                      </a:cubicBezTo>
                      <a:lnTo>
                        <a:pt x="1803623" y="0"/>
                      </a:lnTo>
                      <a:cubicBezTo>
                        <a:pt x="1907221" y="0"/>
                        <a:pt x="1991035" y="83998"/>
                        <a:pt x="1991035" y="187675"/>
                      </a:cubicBezTo>
                      <a:close/>
                    </a:path>
                  </a:pathLst>
                </a:custGeom>
                <a:solidFill>
                  <a:schemeClr val="accent3"/>
                </a:solidFill>
                <a:ln w="13174" cap="flat">
                  <a:solidFill>
                    <a:srgbClr val="263238"/>
                  </a:solidFill>
                  <a:prstDash val="solid"/>
                  <a:miter/>
                </a:ln>
              </p:spPr>
              <p:txBody>
                <a:bodyPr rtlCol="0" anchor="ctr"/>
                <a:lstStyle/>
                <a:p>
                  <a:endParaRPr lang="en-AU"/>
                </a:p>
              </p:txBody>
            </p:sp>
            <p:sp>
              <p:nvSpPr>
                <p:cNvPr id="85" name="Freeform 84">
                  <a:extLst>
                    <a:ext uri="{FF2B5EF4-FFF2-40B4-BE49-F238E27FC236}">
                      <a16:creationId xmlns:a16="http://schemas.microsoft.com/office/drawing/2014/main" id="{8E52CDBF-D352-5CAA-A4B9-3DCC93BBEEB4}"/>
                    </a:ext>
                  </a:extLst>
                </p:cNvPr>
                <p:cNvSpPr/>
                <p:nvPr/>
              </p:nvSpPr>
              <p:spPr>
                <a:xfrm>
                  <a:off x="5856937" y="2211638"/>
                  <a:ext cx="57374" cy="57553"/>
                </a:xfrm>
                <a:custGeom>
                  <a:avLst/>
                  <a:gdLst>
                    <a:gd name="connsiteX0" fmla="*/ 49011 w 57374"/>
                    <a:gd name="connsiteY0" fmla="*/ 49094 h 57553"/>
                    <a:gd name="connsiteX1" fmla="*/ 8363 w 57374"/>
                    <a:gd name="connsiteY1" fmla="*/ 49094 h 57553"/>
                    <a:gd name="connsiteX2" fmla="*/ 8363 w 57374"/>
                    <a:gd name="connsiteY2" fmla="*/ 8415 h 57553"/>
                    <a:gd name="connsiteX3" fmla="*/ 49011 w 57374"/>
                    <a:gd name="connsiteY3" fmla="*/ 8415 h 57553"/>
                    <a:gd name="connsiteX4" fmla="*/ 49011 w 57374"/>
                    <a:gd name="connsiteY4" fmla="*/ 49094 h 57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4" h="57553">
                      <a:moveTo>
                        <a:pt x="49011" y="49094"/>
                      </a:moveTo>
                      <a:cubicBezTo>
                        <a:pt x="37860" y="60374"/>
                        <a:pt x="19635" y="60374"/>
                        <a:pt x="8363" y="49094"/>
                      </a:cubicBezTo>
                      <a:cubicBezTo>
                        <a:pt x="-2788" y="37934"/>
                        <a:pt x="-2788" y="19695"/>
                        <a:pt x="8363" y="8415"/>
                      </a:cubicBezTo>
                      <a:cubicBezTo>
                        <a:pt x="19515" y="-2865"/>
                        <a:pt x="37740" y="-2745"/>
                        <a:pt x="49011" y="8415"/>
                      </a:cubicBezTo>
                      <a:cubicBezTo>
                        <a:pt x="60163" y="19695"/>
                        <a:pt x="60163" y="37814"/>
                        <a:pt x="49011" y="49094"/>
                      </a:cubicBezTo>
                      <a:close/>
                    </a:path>
                  </a:pathLst>
                </a:custGeom>
                <a:solidFill>
                  <a:srgbClr val="263238"/>
                </a:solidFill>
                <a:ln w="11977" cap="flat">
                  <a:noFill/>
                  <a:prstDash val="solid"/>
                  <a:miter/>
                </a:ln>
              </p:spPr>
              <p:txBody>
                <a:bodyPr rtlCol="0" anchor="ctr"/>
                <a:lstStyle/>
                <a:p>
                  <a:endParaRPr lang="en-AU"/>
                </a:p>
              </p:txBody>
            </p:sp>
            <p:sp>
              <p:nvSpPr>
                <p:cNvPr id="86" name="Freeform 85">
                  <a:extLst>
                    <a:ext uri="{FF2B5EF4-FFF2-40B4-BE49-F238E27FC236}">
                      <a16:creationId xmlns:a16="http://schemas.microsoft.com/office/drawing/2014/main" id="{C9B8B089-4F76-8363-9CC3-2FC006A4E682}"/>
                    </a:ext>
                  </a:extLst>
                </p:cNvPr>
                <p:cNvSpPr/>
                <p:nvPr/>
              </p:nvSpPr>
              <p:spPr>
                <a:xfrm>
                  <a:off x="5990273" y="2211683"/>
                  <a:ext cx="57419" cy="57508"/>
                </a:xfrm>
                <a:custGeom>
                  <a:avLst/>
                  <a:gdLst>
                    <a:gd name="connsiteX0" fmla="*/ 49012 w 57419"/>
                    <a:gd name="connsiteY0" fmla="*/ 49049 h 57508"/>
                    <a:gd name="connsiteX1" fmla="*/ 8364 w 57419"/>
                    <a:gd name="connsiteY1" fmla="*/ 49049 h 57508"/>
                    <a:gd name="connsiteX2" fmla="*/ 8364 w 57419"/>
                    <a:gd name="connsiteY2" fmla="*/ 8370 h 57508"/>
                    <a:gd name="connsiteX3" fmla="*/ 49012 w 57419"/>
                    <a:gd name="connsiteY3" fmla="*/ 8370 h 57508"/>
                    <a:gd name="connsiteX4" fmla="*/ 49012 w 57419"/>
                    <a:gd name="connsiteY4" fmla="*/ 49049 h 57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9" h="57508">
                      <a:moveTo>
                        <a:pt x="49012" y="49049"/>
                      </a:moveTo>
                      <a:cubicBezTo>
                        <a:pt x="37860" y="60328"/>
                        <a:pt x="19635" y="60328"/>
                        <a:pt x="8364" y="49049"/>
                      </a:cubicBezTo>
                      <a:cubicBezTo>
                        <a:pt x="-2788" y="37889"/>
                        <a:pt x="-2788" y="19649"/>
                        <a:pt x="8364" y="8370"/>
                      </a:cubicBezTo>
                      <a:cubicBezTo>
                        <a:pt x="19515" y="-2790"/>
                        <a:pt x="37740" y="-2790"/>
                        <a:pt x="49012" y="8370"/>
                      </a:cubicBezTo>
                      <a:cubicBezTo>
                        <a:pt x="60283" y="19530"/>
                        <a:pt x="60163" y="37769"/>
                        <a:pt x="49012" y="49049"/>
                      </a:cubicBezTo>
                      <a:close/>
                    </a:path>
                  </a:pathLst>
                </a:custGeom>
                <a:solidFill>
                  <a:srgbClr val="263238"/>
                </a:solidFill>
                <a:ln w="11977" cap="flat">
                  <a:noFill/>
                  <a:prstDash val="solid"/>
                  <a:miter/>
                </a:ln>
              </p:spPr>
              <p:txBody>
                <a:bodyPr rtlCol="0" anchor="ctr"/>
                <a:lstStyle/>
                <a:p>
                  <a:endParaRPr lang="en-AU"/>
                </a:p>
              </p:txBody>
            </p:sp>
            <p:sp>
              <p:nvSpPr>
                <p:cNvPr id="87" name="Freeform 86">
                  <a:extLst>
                    <a:ext uri="{FF2B5EF4-FFF2-40B4-BE49-F238E27FC236}">
                      <a16:creationId xmlns:a16="http://schemas.microsoft.com/office/drawing/2014/main" id="{AFB12527-2170-F327-52EE-38C1735303C9}"/>
                    </a:ext>
                  </a:extLst>
                </p:cNvPr>
                <p:cNvSpPr/>
                <p:nvPr/>
              </p:nvSpPr>
              <p:spPr>
                <a:xfrm>
                  <a:off x="6123608" y="2211638"/>
                  <a:ext cx="57419" cy="57553"/>
                </a:xfrm>
                <a:custGeom>
                  <a:avLst/>
                  <a:gdLst>
                    <a:gd name="connsiteX0" fmla="*/ 49011 w 57419"/>
                    <a:gd name="connsiteY0" fmla="*/ 49094 h 57553"/>
                    <a:gd name="connsiteX1" fmla="*/ 8363 w 57419"/>
                    <a:gd name="connsiteY1" fmla="*/ 49094 h 57553"/>
                    <a:gd name="connsiteX2" fmla="*/ 8363 w 57419"/>
                    <a:gd name="connsiteY2" fmla="*/ 8415 h 57553"/>
                    <a:gd name="connsiteX3" fmla="*/ 49011 w 57419"/>
                    <a:gd name="connsiteY3" fmla="*/ 8415 h 57553"/>
                    <a:gd name="connsiteX4" fmla="*/ 49011 w 57419"/>
                    <a:gd name="connsiteY4" fmla="*/ 49094 h 57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9" h="57553">
                      <a:moveTo>
                        <a:pt x="49011" y="49094"/>
                      </a:moveTo>
                      <a:cubicBezTo>
                        <a:pt x="37860" y="60374"/>
                        <a:pt x="19635" y="60374"/>
                        <a:pt x="8363" y="49094"/>
                      </a:cubicBezTo>
                      <a:cubicBezTo>
                        <a:pt x="-2788" y="37934"/>
                        <a:pt x="-2788" y="19695"/>
                        <a:pt x="8363" y="8415"/>
                      </a:cubicBezTo>
                      <a:cubicBezTo>
                        <a:pt x="19515" y="-2865"/>
                        <a:pt x="37740" y="-2745"/>
                        <a:pt x="49011" y="8415"/>
                      </a:cubicBezTo>
                      <a:cubicBezTo>
                        <a:pt x="60283" y="19575"/>
                        <a:pt x="60163" y="37814"/>
                        <a:pt x="49011" y="49094"/>
                      </a:cubicBezTo>
                      <a:close/>
                    </a:path>
                  </a:pathLst>
                </a:custGeom>
                <a:solidFill>
                  <a:srgbClr val="263238"/>
                </a:solidFill>
                <a:ln w="11977" cap="flat">
                  <a:noFill/>
                  <a:prstDash val="solid"/>
                  <a:miter/>
                </a:ln>
              </p:spPr>
              <p:txBody>
                <a:bodyPr rtlCol="0" anchor="ctr"/>
                <a:lstStyle/>
                <a:p>
                  <a:endParaRPr lang="en-AU"/>
                </a:p>
              </p:txBody>
            </p:sp>
            <p:sp>
              <p:nvSpPr>
                <p:cNvPr id="88" name="Freeform 87">
                  <a:extLst>
                    <a:ext uri="{FF2B5EF4-FFF2-40B4-BE49-F238E27FC236}">
                      <a16:creationId xmlns:a16="http://schemas.microsoft.com/office/drawing/2014/main" id="{9DAB8F2F-67D4-E48E-CC1C-0CFCB7BF9B3C}"/>
                    </a:ext>
                  </a:extLst>
                </p:cNvPr>
                <p:cNvSpPr/>
                <p:nvPr/>
              </p:nvSpPr>
              <p:spPr>
                <a:xfrm>
                  <a:off x="5740359" y="2458127"/>
                  <a:ext cx="650848" cy="563025"/>
                </a:xfrm>
                <a:custGeom>
                  <a:avLst/>
                  <a:gdLst>
                    <a:gd name="connsiteX0" fmla="*/ 0 w 650848"/>
                    <a:gd name="connsiteY0" fmla="*/ 0 h 563025"/>
                    <a:gd name="connsiteX1" fmla="*/ 650849 w 650848"/>
                    <a:gd name="connsiteY1" fmla="*/ 0 h 563025"/>
                    <a:gd name="connsiteX2" fmla="*/ 650849 w 650848"/>
                    <a:gd name="connsiteY2" fmla="*/ 563026 h 563025"/>
                    <a:gd name="connsiteX3" fmla="*/ 0 w 650848"/>
                    <a:gd name="connsiteY3" fmla="*/ 563026 h 563025"/>
                  </a:gdLst>
                  <a:ahLst/>
                  <a:cxnLst>
                    <a:cxn ang="0">
                      <a:pos x="connsiteX0" y="connsiteY0"/>
                    </a:cxn>
                    <a:cxn ang="0">
                      <a:pos x="connsiteX1" y="connsiteY1"/>
                    </a:cxn>
                    <a:cxn ang="0">
                      <a:pos x="connsiteX2" y="connsiteY2"/>
                    </a:cxn>
                    <a:cxn ang="0">
                      <a:pos x="connsiteX3" y="connsiteY3"/>
                    </a:cxn>
                  </a:cxnLst>
                  <a:rect l="l" t="t" r="r" b="b"/>
                  <a:pathLst>
                    <a:path w="650848" h="563025">
                      <a:moveTo>
                        <a:pt x="0" y="0"/>
                      </a:moveTo>
                      <a:lnTo>
                        <a:pt x="650849" y="0"/>
                      </a:lnTo>
                      <a:lnTo>
                        <a:pt x="650849" y="563026"/>
                      </a:lnTo>
                      <a:lnTo>
                        <a:pt x="0" y="563026"/>
                      </a:lnTo>
                      <a:close/>
                    </a:path>
                  </a:pathLst>
                </a:custGeom>
                <a:noFill/>
                <a:ln w="13174" cap="rnd">
                  <a:solidFill>
                    <a:srgbClr val="263238"/>
                  </a:solidFill>
                  <a:custDash>
                    <a:ds d="0" sp="330750"/>
                  </a:custDash>
                  <a:round/>
                </a:ln>
              </p:spPr>
              <p:txBody>
                <a:bodyPr rtlCol="0" anchor="ctr"/>
                <a:lstStyle/>
                <a:p>
                  <a:endParaRPr lang="en-AU"/>
                </a:p>
              </p:txBody>
            </p:sp>
            <p:grpSp>
              <p:nvGrpSpPr>
                <p:cNvPr id="89" name="Graphic 6">
                  <a:extLst>
                    <a:ext uri="{FF2B5EF4-FFF2-40B4-BE49-F238E27FC236}">
                      <a16:creationId xmlns:a16="http://schemas.microsoft.com/office/drawing/2014/main" id="{3DF9519C-87D0-73DF-80AB-7A1BCEB05182}"/>
                    </a:ext>
                  </a:extLst>
                </p:cNvPr>
                <p:cNvGrpSpPr/>
                <p:nvPr/>
              </p:nvGrpSpPr>
              <p:grpSpPr>
                <a:xfrm>
                  <a:off x="6491569" y="2458127"/>
                  <a:ext cx="855527" cy="283072"/>
                  <a:chOff x="6491569" y="2458127"/>
                  <a:chExt cx="855527" cy="283072"/>
                </a:xfrm>
                <a:solidFill>
                  <a:srgbClr val="263238"/>
                </a:solidFill>
              </p:grpSpPr>
              <p:sp>
                <p:nvSpPr>
                  <p:cNvPr id="90" name="Freeform 89">
                    <a:extLst>
                      <a:ext uri="{FF2B5EF4-FFF2-40B4-BE49-F238E27FC236}">
                        <a16:creationId xmlns:a16="http://schemas.microsoft.com/office/drawing/2014/main" id="{D65DE5A4-1792-6FBD-A276-B8421E583712}"/>
                      </a:ext>
                    </a:extLst>
                  </p:cNvPr>
                  <p:cNvSpPr/>
                  <p:nvPr/>
                </p:nvSpPr>
                <p:spPr>
                  <a:xfrm>
                    <a:off x="6491569" y="2458127"/>
                    <a:ext cx="749051" cy="39598"/>
                  </a:xfrm>
                  <a:custGeom>
                    <a:avLst/>
                    <a:gdLst>
                      <a:gd name="connsiteX0" fmla="*/ 0 w 749051"/>
                      <a:gd name="connsiteY0" fmla="*/ 0 h 39598"/>
                      <a:gd name="connsiteX1" fmla="*/ 749051 w 749051"/>
                      <a:gd name="connsiteY1" fmla="*/ 0 h 39598"/>
                      <a:gd name="connsiteX2" fmla="*/ 749051 w 749051"/>
                      <a:gd name="connsiteY2" fmla="*/ 39599 h 39598"/>
                      <a:gd name="connsiteX3" fmla="*/ 0 w 749051"/>
                      <a:gd name="connsiteY3" fmla="*/ 39599 h 39598"/>
                    </a:gdLst>
                    <a:ahLst/>
                    <a:cxnLst>
                      <a:cxn ang="0">
                        <a:pos x="connsiteX0" y="connsiteY0"/>
                      </a:cxn>
                      <a:cxn ang="0">
                        <a:pos x="connsiteX1" y="connsiteY1"/>
                      </a:cxn>
                      <a:cxn ang="0">
                        <a:pos x="connsiteX2" y="connsiteY2"/>
                      </a:cxn>
                      <a:cxn ang="0">
                        <a:pos x="connsiteX3" y="connsiteY3"/>
                      </a:cxn>
                    </a:cxnLst>
                    <a:rect l="l" t="t" r="r" b="b"/>
                    <a:pathLst>
                      <a:path w="749051" h="39598">
                        <a:moveTo>
                          <a:pt x="0" y="0"/>
                        </a:moveTo>
                        <a:lnTo>
                          <a:pt x="749051" y="0"/>
                        </a:lnTo>
                        <a:lnTo>
                          <a:pt x="749051" y="39599"/>
                        </a:lnTo>
                        <a:lnTo>
                          <a:pt x="0" y="39599"/>
                        </a:lnTo>
                        <a:close/>
                      </a:path>
                    </a:pathLst>
                  </a:custGeom>
                  <a:solidFill>
                    <a:srgbClr val="263238"/>
                  </a:solidFill>
                  <a:ln w="11977" cap="flat">
                    <a:noFill/>
                    <a:prstDash val="solid"/>
                    <a:miter/>
                  </a:ln>
                </p:spPr>
                <p:txBody>
                  <a:bodyPr rtlCol="0" anchor="ctr"/>
                  <a:lstStyle/>
                  <a:p>
                    <a:endParaRPr lang="en-AU"/>
                  </a:p>
                </p:txBody>
              </p:sp>
              <p:sp>
                <p:nvSpPr>
                  <p:cNvPr id="91" name="Freeform 90">
                    <a:extLst>
                      <a:ext uri="{FF2B5EF4-FFF2-40B4-BE49-F238E27FC236}">
                        <a16:creationId xmlns:a16="http://schemas.microsoft.com/office/drawing/2014/main" id="{59E35FD4-4AEB-EBD9-11BB-934AACA4ECB9}"/>
                      </a:ext>
                    </a:extLst>
                  </p:cNvPr>
                  <p:cNvSpPr/>
                  <p:nvPr/>
                </p:nvSpPr>
                <p:spPr>
                  <a:xfrm>
                    <a:off x="6491569" y="2540085"/>
                    <a:ext cx="574588" cy="39478"/>
                  </a:xfrm>
                  <a:custGeom>
                    <a:avLst/>
                    <a:gdLst>
                      <a:gd name="connsiteX0" fmla="*/ 0 w 574588"/>
                      <a:gd name="connsiteY0" fmla="*/ 0 h 39478"/>
                      <a:gd name="connsiteX1" fmla="*/ 574589 w 574588"/>
                      <a:gd name="connsiteY1" fmla="*/ 0 h 39478"/>
                      <a:gd name="connsiteX2" fmla="*/ 574589 w 574588"/>
                      <a:gd name="connsiteY2" fmla="*/ 39479 h 39478"/>
                      <a:gd name="connsiteX3" fmla="*/ 0 w 574588"/>
                      <a:gd name="connsiteY3" fmla="*/ 39479 h 39478"/>
                    </a:gdLst>
                    <a:ahLst/>
                    <a:cxnLst>
                      <a:cxn ang="0">
                        <a:pos x="connsiteX0" y="connsiteY0"/>
                      </a:cxn>
                      <a:cxn ang="0">
                        <a:pos x="connsiteX1" y="connsiteY1"/>
                      </a:cxn>
                      <a:cxn ang="0">
                        <a:pos x="connsiteX2" y="connsiteY2"/>
                      </a:cxn>
                      <a:cxn ang="0">
                        <a:pos x="connsiteX3" y="connsiteY3"/>
                      </a:cxn>
                    </a:cxnLst>
                    <a:rect l="l" t="t" r="r" b="b"/>
                    <a:pathLst>
                      <a:path w="574588" h="39478">
                        <a:moveTo>
                          <a:pt x="0" y="0"/>
                        </a:moveTo>
                        <a:lnTo>
                          <a:pt x="574589" y="0"/>
                        </a:lnTo>
                        <a:lnTo>
                          <a:pt x="574589" y="39479"/>
                        </a:lnTo>
                        <a:lnTo>
                          <a:pt x="0" y="39479"/>
                        </a:lnTo>
                        <a:close/>
                      </a:path>
                    </a:pathLst>
                  </a:custGeom>
                  <a:solidFill>
                    <a:srgbClr val="263238"/>
                  </a:solidFill>
                  <a:ln w="11977" cap="flat">
                    <a:noFill/>
                    <a:prstDash val="solid"/>
                    <a:miter/>
                  </a:ln>
                </p:spPr>
                <p:txBody>
                  <a:bodyPr rtlCol="0" anchor="ctr"/>
                  <a:lstStyle/>
                  <a:p>
                    <a:endParaRPr lang="en-AU"/>
                  </a:p>
                </p:txBody>
              </p:sp>
              <p:sp>
                <p:nvSpPr>
                  <p:cNvPr id="92" name="Freeform 91">
                    <a:extLst>
                      <a:ext uri="{FF2B5EF4-FFF2-40B4-BE49-F238E27FC236}">
                        <a16:creationId xmlns:a16="http://schemas.microsoft.com/office/drawing/2014/main" id="{AC3AEBA7-5475-99B3-56DA-8DE1E12553AF}"/>
                      </a:ext>
                    </a:extLst>
                  </p:cNvPr>
                  <p:cNvSpPr/>
                  <p:nvPr/>
                </p:nvSpPr>
                <p:spPr>
                  <a:xfrm>
                    <a:off x="6491569" y="2621683"/>
                    <a:ext cx="855527" cy="39958"/>
                  </a:xfrm>
                  <a:custGeom>
                    <a:avLst/>
                    <a:gdLst>
                      <a:gd name="connsiteX0" fmla="*/ 0 w 855527"/>
                      <a:gd name="connsiteY0" fmla="*/ 0 h 39958"/>
                      <a:gd name="connsiteX1" fmla="*/ 855528 w 855527"/>
                      <a:gd name="connsiteY1" fmla="*/ 0 h 39958"/>
                      <a:gd name="connsiteX2" fmla="*/ 855528 w 855527"/>
                      <a:gd name="connsiteY2" fmla="*/ 39959 h 39958"/>
                      <a:gd name="connsiteX3" fmla="*/ 0 w 855527"/>
                      <a:gd name="connsiteY3" fmla="*/ 39959 h 39958"/>
                    </a:gdLst>
                    <a:ahLst/>
                    <a:cxnLst>
                      <a:cxn ang="0">
                        <a:pos x="connsiteX0" y="connsiteY0"/>
                      </a:cxn>
                      <a:cxn ang="0">
                        <a:pos x="connsiteX1" y="connsiteY1"/>
                      </a:cxn>
                      <a:cxn ang="0">
                        <a:pos x="connsiteX2" y="connsiteY2"/>
                      </a:cxn>
                      <a:cxn ang="0">
                        <a:pos x="connsiteX3" y="connsiteY3"/>
                      </a:cxn>
                    </a:cxnLst>
                    <a:rect l="l" t="t" r="r" b="b"/>
                    <a:pathLst>
                      <a:path w="855527" h="39958">
                        <a:moveTo>
                          <a:pt x="0" y="0"/>
                        </a:moveTo>
                        <a:lnTo>
                          <a:pt x="855528" y="0"/>
                        </a:lnTo>
                        <a:lnTo>
                          <a:pt x="855528" y="39959"/>
                        </a:lnTo>
                        <a:lnTo>
                          <a:pt x="0" y="39959"/>
                        </a:lnTo>
                        <a:close/>
                      </a:path>
                    </a:pathLst>
                  </a:custGeom>
                  <a:solidFill>
                    <a:srgbClr val="263238"/>
                  </a:solidFill>
                  <a:ln w="11977" cap="flat">
                    <a:noFill/>
                    <a:prstDash val="solid"/>
                    <a:miter/>
                  </a:ln>
                </p:spPr>
                <p:txBody>
                  <a:bodyPr rtlCol="0" anchor="ctr"/>
                  <a:lstStyle/>
                  <a:p>
                    <a:endParaRPr lang="en-AU"/>
                  </a:p>
                </p:txBody>
              </p:sp>
              <p:sp>
                <p:nvSpPr>
                  <p:cNvPr id="93" name="Freeform 92">
                    <a:extLst>
                      <a:ext uri="{FF2B5EF4-FFF2-40B4-BE49-F238E27FC236}">
                        <a16:creationId xmlns:a16="http://schemas.microsoft.com/office/drawing/2014/main" id="{9FA1DBD8-1BFB-7983-A3C9-8AF1C40BBA16}"/>
                      </a:ext>
                    </a:extLst>
                  </p:cNvPr>
                  <p:cNvSpPr/>
                  <p:nvPr/>
                </p:nvSpPr>
                <p:spPr>
                  <a:xfrm>
                    <a:off x="6491569" y="2701241"/>
                    <a:ext cx="728547" cy="39958"/>
                  </a:xfrm>
                  <a:custGeom>
                    <a:avLst/>
                    <a:gdLst>
                      <a:gd name="connsiteX0" fmla="*/ 0 w 728547"/>
                      <a:gd name="connsiteY0" fmla="*/ 0 h 39958"/>
                      <a:gd name="connsiteX1" fmla="*/ 728548 w 728547"/>
                      <a:gd name="connsiteY1" fmla="*/ 0 h 39958"/>
                      <a:gd name="connsiteX2" fmla="*/ 728548 w 728547"/>
                      <a:gd name="connsiteY2" fmla="*/ 39959 h 39958"/>
                      <a:gd name="connsiteX3" fmla="*/ 0 w 728547"/>
                      <a:gd name="connsiteY3" fmla="*/ 39959 h 39958"/>
                    </a:gdLst>
                    <a:ahLst/>
                    <a:cxnLst>
                      <a:cxn ang="0">
                        <a:pos x="connsiteX0" y="connsiteY0"/>
                      </a:cxn>
                      <a:cxn ang="0">
                        <a:pos x="connsiteX1" y="connsiteY1"/>
                      </a:cxn>
                      <a:cxn ang="0">
                        <a:pos x="connsiteX2" y="connsiteY2"/>
                      </a:cxn>
                      <a:cxn ang="0">
                        <a:pos x="connsiteX3" y="connsiteY3"/>
                      </a:cxn>
                    </a:cxnLst>
                    <a:rect l="l" t="t" r="r" b="b"/>
                    <a:pathLst>
                      <a:path w="728547" h="39958">
                        <a:moveTo>
                          <a:pt x="0" y="0"/>
                        </a:moveTo>
                        <a:lnTo>
                          <a:pt x="728548" y="0"/>
                        </a:lnTo>
                        <a:lnTo>
                          <a:pt x="728548" y="39959"/>
                        </a:lnTo>
                        <a:lnTo>
                          <a:pt x="0" y="39959"/>
                        </a:lnTo>
                        <a:close/>
                      </a:path>
                    </a:pathLst>
                  </a:custGeom>
                  <a:solidFill>
                    <a:srgbClr val="263238"/>
                  </a:solidFill>
                  <a:ln w="11977" cap="flat">
                    <a:noFill/>
                    <a:prstDash val="solid"/>
                    <a:miter/>
                  </a:ln>
                </p:spPr>
                <p:txBody>
                  <a:bodyPr rtlCol="0" anchor="ctr"/>
                  <a:lstStyle/>
                  <a:p>
                    <a:endParaRPr lang="en-AU"/>
                  </a:p>
                </p:txBody>
              </p:sp>
            </p:grpSp>
          </p:grpSp>
        </p:grpSp>
      </p:grpSp>
      <p:cxnSp>
        <p:nvCxnSpPr>
          <p:cNvPr id="97" name="Straight Connector 96">
            <a:extLst>
              <a:ext uri="{FF2B5EF4-FFF2-40B4-BE49-F238E27FC236}">
                <a16:creationId xmlns:a16="http://schemas.microsoft.com/office/drawing/2014/main" id="{A55B79DB-57C2-99AB-B956-D1C4D6DE822D}"/>
              </a:ext>
            </a:extLst>
          </p:cNvPr>
          <p:cNvCxnSpPr>
            <a:cxnSpLocks/>
          </p:cNvCxnSpPr>
          <p:nvPr/>
        </p:nvCxnSpPr>
        <p:spPr>
          <a:xfrm flipH="1">
            <a:off x="2969658" y="3608003"/>
            <a:ext cx="626204" cy="0"/>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00E5B9D-0D72-5C9B-D72C-F8E6A0214EC3}"/>
              </a:ext>
            </a:extLst>
          </p:cNvPr>
          <p:cNvCxnSpPr>
            <a:cxnSpLocks/>
          </p:cNvCxnSpPr>
          <p:nvPr/>
        </p:nvCxnSpPr>
        <p:spPr>
          <a:xfrm flipH="1">
            <a:off x="8192892" y="2070025"/>
            <a:ext cx="576654" cy="0"/>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074" name="Picture 2" descr="Hearing Australia Logo Blue_Web | Arthritis NSW">
            <a:extLst>
              <a:ext uri="{FF2B5EF4-FFF2-40B4-BE49-F238E27FC236}">
                <a16:creationId xmlns:a16="http://schemas.microsoft.com/office/drawing/2014/main" id="{EEC09F84-AD2C-7066-5713-8A2F09676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546" y="6066009"/>
            <a:ext cx="2889627" cy="47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65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22" presetClass="entr" presetSubtype="8"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500"/>
                                        <p:tgtEl>
                                          <p:spTgt spid="9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42" presetClass="path" presetSubtype="0" decel="100000" fill="hold" grpId="1" nodeType="withEffect">
                                  <p:stCondLst>
                                    <p:cond delay="500"/>
                                  </p:stCondLst>
                                  <p:childTnLst>
                                    <p:animMotion origin="layout" path="M -3.88889E-6 0.03889 L -3.88889E-6 -2.22222E-6 " pathEditMode="relative" rAng="0" ptsTypes="AA">
                                      <p:cBhvr>
                                        <p:cTn id="15" dur="750" fill="hold"/>
                                        <p:tgtEl>
                                          <p:spTgt spid="5"/>
                                        </p:tgtEl>
                                        <p:attrNameLst>
                                          <p:attrName>ppt_x</p:attrName>
                                          <p:attrName>ppt_y</p:attrName>
                                        </p:attrNameLst>
                                      </p:cBhvr>
                                      <p:rCtr x="0" y="-1944"/>
                                    </p:animMotion>
                                  </p:childTnLst>
                                </p:cTn>
                              </p:par>
                              <p:par>
                                <p:cTn id="16" presetID="10" presetClass="entr" presetSubtype="0" fill="hold" grpId="0" nodeType="withEffect">
                                  <p:stCondLst>
                                    <p:cond delay="7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50"/>
                                        <p:tgtEl>
                                          <p:spTgt spid="6"/>
                                        </p:tgtEl>
                                      </p:cBhvr>
                                    </p:animEffect>
                                  </p:childTnLst>
                                </p:cTn>
                              </p:par>
                              <p:par>
                                <p:cTn id="19" presetID="42" presetClass="path" presetSubtype="0" decel="100000" fill="hold" grpId="1" nodeType="withEffect">
                                  <p:stCondLst>
                                    <p:cond delay="750"/>
                                  </p:stCondLst>
                                  <p:childTnLst>
                                    <p:animMotion origin="layout" path="M -3.75E-6 0.03889 L -3.75E-6 -1.85185E-6 " pathEditMode="relative" rAng="0" ptsTypes="AA">
                                      <p:cBhvr>
                                        <p:cTn id="20" dur="750" fill="hold"/>
                                        <p:tgtEl>
                                          <p:spTgt spid="6"/>
                                        </p:tgtEl>
                                        <p:attrNameLst>
                                          <p:attrName>ppt_x</p:attrName>
                                          <p:attrName>ppt_y</p:attrName>
                                        </p:attrNameLst>
                                      </p:cBhvr>
                                      <p:rCtr x="0" y="-1944"/>
                                    </p:animMotion>
                                  </p:childTnLst>
                                </p:cTn>
                              </p:par>
                              <p:par>
                                <p:cTn id="21" presetID="22" presetClass="entr" presetSubtype="2" fill="hold" nodeType="withEffect">
                                  <p:stCondLst>
                                    <p:cond delay="1000"/>
                                  </p:stCondLst>
                                  <p:childTnLst>
                                    <p:set>
                                      <p:cBhvr>
                                        <p:cTn id="22" dur="1" fill="hold">
                                          <p:stCondLst>
                                            <p:cond delay="0"/>
                                          </p:stCondLst>
                                        </p:cTn>
                                        <p:tgtEl>
                                          <p:spTgt spid="97"/>
                                        </p:tgtEl>
                                        <p:attrNameLst>
                                          <p:attrName>style.visibility</p:attrName>
                                        </p:attrNameLst>
                                      </p:cBhvr>
                                      <p:to>
                                        <p:strVal val="visible"/>
                                      </p:to>
                                    </p:set>
                                    <p:animEffect transition="in" filter="wipe(right)">
                                      <p:cBhvr>
                                        <p:cTn id="23" dur="500"/>
                                        <p:tgtEl>
                                          <p:spTgt spid="97"/>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250"/>
                                        <p:tgtEl>
                                          <p:spTgt spid="2"/>
                                        </p:tgtEl>
                                      </p:cBhvr>
                                    </p:animEffect>
                                  </p:childTnLst>
                                </p:cTn>
                              </p:par>
                              <p:par>
                                <p:cTn id="27" presetID="42" presetClass="path" presetSubtype="0" decel="100000" fill="hold" grpId="1" nodeType="withEffect">
                                  <p:stCondLst>
                                    <p:cond delay="1500"/>
                                  </p:stCondLst>
                                  <p:childTnLst>
                                    <p:animMotion origin="layout" path="M -3.88889E-6 0.03889 L -3.88889E-6 -2.22222E-6 " pathEditMode="relative" rAng="0" ptsTypes="AA">
                                      <p:cBhvr>
                                        <p:cTn id="28" dur="750" fill="hold"/>
                                        <p:tgtEl>
                                          <p:spTgt spid="2"/>
                                        </p:tgtEl>
                                        <p:attrNameLst>
                                          <p:attrName>ppt_x</p:attrName>
                                          <p:attrName>ppt_y</p:attrName>
                                        </p:attrNameLst>
                                      </p:cBhvr>
                                      <p:rCtr x="0" y="-1944"/>
                                    </p:animMotion>
                                  </p:childTnLst>
                                </p:cTn>
                              </p:par>
                              <p:par>
                                <p:cTn id="29" presetID="10" presetClass="entr" presetSubtype="0" fill="hold" grpId="0" nodeType="withEffect">
                                  <p:stCondLst>
                                    <p:cond delay="1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childTnLst>
                                </p:cTn>
                              </p:par>
                              <p:par>
                                <p:cTn id="32" presetID="42" presetClass="path" presetSubtype="0" decel="100000" fill="hold" grpId="1" nodeType="withEffect">
                                  <p:stCondLst>
                                    <p:cond delay="1750"/>
                                  </p:stCondLst>
                                  <p:childTnLst>
                                    <p:animMotion origin="layout" path="M -3.88889E-6 0.03889 L -3.88889E-6 -2.22222E-6 " pathEditMode="relative" rAng="0" ptsTypes="AA">
                                      <p:cBhvr>
                                        <p:cTn id="33" dur="750" fill="hold"/>
                                        <p:tgtEl>
                                          <p:spTgt spid="1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P spid="6" grpId="0"/>
      <p:bldP spid="6" grpId="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97154-B914-AADE-5881-2C24441C3DB8}"/>
              </a:ext>
            </a:extLst>
          </p:cNvPr>
          <p:cNvSpPr>
            <a:spLocks noGrp="1"/>
          </p:cNvSpPr>
          <p:nvPr>
            <p:ph type="body" sz="quarter" idx="16"/>
          </p:nvPr>
        </p:nvSpPr>
        <p:spPr/>
        <p:txBody>
          <a:bodyPr/>
          <a:lstStyle/>
          <a:p>
            <a:r>
              <a:rPr lang="en-AU" dirty="0"/>
              <a:t>HIGHLIGHT </a:t>
            </a:r>
            <a:r>
              <a:rPr lang="en-AU"/>
              <a:t>1</a:t>
            </a:r>
            <a:endParaRPr lang="en-AU" dirty="0"/>
          </a:p>
        </p:txBody>
      </p:sp>
      <p:sp>
        <p:nvSpPr>
          <p:cNvPr id="3" name="Text Placeholder 2">
            <a:extLst>
              <a:ext uri="{FF2B5EF4-FFF2-40B4-BE49-F238E27FC236}">
                <a16:creationId xmlns:a16="http://schemas.microsoft.com/office/drawing/2014/main" id="{41650459-5340-C7F4-3110-E6C7F1DA1D8C}"/>
              </a:ext>
            </a:extLst>
          </p:cNvPr>
          <p:cNvSpPr>
            <a:spLocks noGrp="1"/>
          </p:cNvSpPr>
          <p:nvPr>
            <p:ph type="body" sz="quarter" idx="14"/>
          </p:nvPr>
        </p:nvSpPr>
        <p:spPr>
          <a:xfrm>
            <a:off x="562641" y="3191934"/>
            <a:ext cx="4525938" cy="830997"/>
          </a:xfrm>
        </p:spPr>
        <p:txBody>
          <a:bodyPr/>
          <a:lstStyle/>
          <a:p>
            <a:r>
              <a:rPr lang="en-AU" dirty="0"/>
              <a:t>Power Pages</a:t>
            </a:r>
          </a:p>
        </p:txBody>
      </p:sp>
      <p:pic>
        <p:nvPicPr>
          <p:cNvPr id="6" name="Picture 5">
            <a:extLst>
              <a:ext uri="{FF2B5EF4-FFF2-40B4-BE49-F238E27FC236}">
                <a16:creationId xmlns:a16="http://schemas.microsoft.com/office/drawing/2014/main" id="{90F8CFD7-35AF-E8A5-034F-F005C47C4904}"/>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249933" y="3000562"/>
            <a:ext cx="1066088" cy="10660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354EB6-0103-438B-4FBD-D4A0B74DD8C7}"/>
              </a:ext>
            </a:extLst>
          </p:cNvPr>
          <p:cNvSpPr txBox="1"/>
          <p:nvPr/>
        </p:nvSpPr>
        <p:spPr>
          <a:xfrm>
            <a:off x="562641" y="4258515"/>
            <a:ext cx="1217521" cy="276999"/>
          </a:xfrm>
          <a:prstGeom prst="rect">
            <a:avLst/>
          </a:prstGeom>
          <a:noFill/>
        </p:spPr>
        <p:txBody>
          <a:bodyPr wrap="square" lIns="0" tIns="0" rIns="0" bIns="0" rtlCol="0">
            <a:spAutoFit/>
          </a:bodyPr>
          <a:lstStyle>
            <a:defPPr>
              <a:defRPr lang="en-US"/>
            </a:defPPr>
            <a:lvl1pPr>
              <a:defRPr>
                <a:solidFill>
                  <a:schemeClr val="accent6"/>
                </a:solidFill>
              </a:defRPr>
            </a:lvl1pPr>
          </a:lstStyle>
          <a:p>
            <a:r>
              <a:rPr lang="en-AU" dirty="0">
                <a:solidFill>
                  <a:schemeClr val="accent4"/>
                </a:solidFill>
              </a:rPr>
              <a:t>Preview</a:t>
            </a:r>
          </a:p>
        </p:txBody>
      </p:sp>
    </p:spTree>
    <p:extLst>
      <p:ext uri="{BB962C8B-B14F-4D97-AF65-F5344CB8AC3E}">
        <p14:creationId xmlns:p14="http://schemas.microsoft.com/office/powerpoint/2010/main" val="143306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5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50"/>
                                        <p:tgtEl>
                                          <p:spTgt spid="6"/>
                                        </p:tgtEl>
                                      </p:cBhvr>
                                    </p:animEffect>
                                  </p:childTnLst>
                                </p:cTn>
                              </p:par>
                              <p:par>
                                <p:cTn id="11" presetID="63" presetClass="path" presetSubtype="0" decel="100000" fill="hold" nodeType="withEffect">
                                  <p:stCondLst>
                                    <p:cond delay="0"/>
                                  </p:stCondLst>
                                  <p:childTnLst>
                                    <p:animMotion origin="layout" path="M -0.00834 2.96296E-6 L 4.16667E-6 2.96296E-6 " pathEditMode="relative" rAng="0" ptsTypes="AA">
                                      <p:cBhvr>
                                        <p:cTn id="12" dur="1000" fill="hold"/>
                                        <p:tgtEl>
                                          <p:spTgt spid="6"/>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C6B13-B944-25A3-F4A8-02012715DB8F}"/>
              </a:ext>
            </a:extLst>
          </p:cNvPr>
          <p:cNvSpPr>
            <a:spLocks noGrp="1"/>
          </p:cNvSpPr>
          <p:nvPr>
            <p:ph type="title"/>
          </p:nvPr>
        </p:nvSpPr>
        <p:spPr>
          <a:xfrm>
            <a:off x="539999" y="430035"/>
            <a:ext cx="3828801" cy="1354217"/>
          </a:xfrm>
        </p:spPr>
        <p:txBody>
          <a:bodyPr/>
          <a:lstStyle/>
          <a:p>
            <a:r>
              <a:rPr lang="en-AU"/>
              <a:t>Power Pages</a:t>
            </a:r>
            <a:br>
              <a:rPr lang="en-AU"/>
            </a:br>
            <a:r>
              <a:rPr lang="en-AU"/>
              <a:t>capabilities</a:t>
            </a:r>
          </a:p>
        </p:txBody>
      </p:sp>
      <p:sp>
        <p:nvSpPr>
          <p:cNvPr id="50" name="Title 3">
            <a:extLst>
              <a:ext uri="{FF2B5EF4-FFF2-40B4-BE49-F238E27FC236}">
                <a16:creationId xmlns:a16="http://schemas.microsoft.com/office/drawing/2014/main" id="{02A2B554-B08A-4600-9264-6A0FA253E897}"/>
              </a:ext>
            </a:extLst>
          </p:cNvPr>
          <p:cNvSpPr txBox="1">
            <a:spLocks/>
          </p:cNvSpPr>
          <p:nvPr/>
        </p:nvSpPr>
        <p:spPr>
          <a:xfrm>
            <a:off x="6373017" y="679416"/>
            <a:ext cx="3838067"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a:ea typeface="+mn-ea"/>
                <a:cs typeface="Segoe UI" pitchFamily="34" charset="0"/>
              </a:rPr>
              <a:t>Low-code website development and business data modeling</a:t>
            </a:r>
          </a:p>
        </p:txBody>
      </p:sp>
      <p:sp>
        <p:nvSpPr>
          <p:cNvPr id="51" name="Title 3">
            <a:extLst>
              <a:ext uri="{FF2B5EF4-FFF2-40B4-BE49-F238E27FC236}">
                <a16:creationId xmlns:a16="http://schemas.microsoft.com/office/drawing/2014/main" id="{39539317-039A-44C3-B957-50E22E207781}"/>
              </a:ext>
            </a:extLst>
          </p:cNvPr>
          <p:cNvSpPr txBox="1">
            <a:spLocks/>
          </p:cNvSpPr>
          <p:nvPr/>
        </p:nvSpPr>
        <p:spPr>
          <a:xfrm>
            <a:off x="6373017" y="2596911"/>
            <a:ext cx="5124386"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a:ea typeface="+mn-ea"/>
                <a:cs typeface="Segoe UI" pitchFamily="34" charset="0"/>
              </a:rPr>
              <a:t>Robust and scalable enterprise-</a:t>
            </a:r>
            <a:br>
              <a:rPr kumimoji="0" lang="en-US" sz="1800" b="0" i="0" u="none" strike="noStrike" kern="1200" cap="none" spc="0" normalizeH="0" baseline="0" noProof="0" dirty="0">
                <a:ln w="3175">
                  <a:noFill/>
                </a:ln>
                <a:effectLst/>
                <a:uLnTx/>
                <a:uFillTx/>
                <a:latin typeface="Segoe UI"/>
                <a:ea typeface="+mn-ea"/>
                <a:cs typeface="Segoe UI" pitchFamily="34" charset="0"/>
              </a:rPr>
            </a:br>
            <a:r>
              <a:rPr kumimoji="0" lang="en-US" sz="1800" b="0" i="0" u="none" strike="noStrike" kern="1200" cap="none" spc="0" normalizeH="0" baseline="0" noProof="0" dirty="0">
                <a:ln w="3175">
                  <a:noFill/>
                </a:ln>
                <a:effectLst/>
                <a:uLnTx/>
                <a:uFillTx/>
                <a:latin typeface="Segoe UI"/>
                <a:ea typeface="+mn-ea"/>
                <a:cs typeface="Segoe UI" pitchFamily="34" charset="0"/>
              </a:rPr>
              <a:t>grade hosting platform</a:t>
            </a:r>
          </a:p>
        </p:txBody>
      </p:sp>
      <p:sp>
        <p:nvSpPr>
          <p:cNvPr id="52" name="Title 3">
            <a:extLst>
              <a:ext uri="{FF2B5EF4-FFF2-40B4-BE49-F238E27FC236}">
                <a16:creationId xmlns:a16="http://schemas.microsoft.com/office/drawing/2014/main" id="{DC6CBBA3-6110-4C3E-99E9-2E26F5043673}"/>
              </a:ext>
            </a:extLst>
          </p:cNvPr>
          <p:cNvSpPr txBox="1">
            <a:spLocks/>
          </p:cNvSpPr>
          <p:nvPr/>
        </p:nvSpPr>
        <p:spPr>
          <a:xfrm>
            <a:off x="6373017" y="1638163"/>
            <a:ext cx="4193642"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a:ea typeface="+mn-ea"/>
                <a:cs typeface="Segoe UI" pitchFamily="34" charset="0"/>
              </a:rPr>
              <a:t>Best in class pro-dev tooling to extend and </a:t>
            </a:r>
            <a:r>
              <a:rPr kumimoji="0" lang="en-AU" sz="1800" b="0" i="0" u="none" strike="noStrike" kern="1200" cap="none" spc="0" normalizeH="0" baseline="0" dirty="0">
                <a:ln w="3175">
                  <a:noFill/>
                </a:ln>
                <a:effectLst/>
                <a:uLnTx/>
                <a:uFillTx/>
                <a:latin typeface="Segoe UI"/>
                <a:ea typeface="+mn-ea"/>
                <a:cs typeface="Segoe UI" pitchFamily="34" charset="0"/>
              </a:rPr>
              <a:t>customise</a:t>
            </a:r>
          </a:p>
        </p:txBody>
      </p:sp>
      <p:grpSp>
        <p:nvGrpSpPr>
          <p:cNvPr id="54" name="direction" descr="direction, expand, grow, large">
            <a:extLst>
              <a:ext uri="{FF2B5EF4-FFF2-40B4-BE49-F238E27FC236}">
                <a16:creationId xmlns:a16="http://schemas.microsoft.com/office/drawing/2014/main" id="{F7FCBFA4-AB3E-403C-8CEC-435EDB10C4FF}"/>
              </a:ext>
            </a:extLst>
          </p:cNvPr>
          <p:cNvGrpSpPr/>
          <p:nvPr/>
        </p:nvGrpSpPr>
        <p:grpSpPr>
          <a:xfrm>
            <a:off x="5704057" y="2705369"/>
            <a:ext cx="339166" cy="337083"/>
            <a:chOff x="11088641" y="1277626"/>
            <a:chExt cx="376859" cy="374544"/>
          </a:xfrm>
        </p:grpSpPr>
        <p:sp>
          <p:nvSpPr>
            <p:cNvPr id="91" name="Freeform: Shape 90">
              <a:extLst>
                <a:ext uri="{FF2B5EF4-FFF2-40B4-BE49-F238E27FC236}">
                  <a16:creationId xmlns:a16="http://schemas.microsoft.com/office/drawing/2014/main" id="{F26D7A1A-2C8A-4101-B7B5-2AC685399532}"/>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rgbClr val="FF5C39"/>
            </a:solidFill>
            <a:ln w="383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2" name="Freeform: Shape 91">
              <a:extLst>
                <a:ext uri="{FF2B5EF4-FFF2-40B4-BE49-F238E27FC236}">
                  <a16:creationId xmlns:a16="http://schemas.microsoft.com/office/drawing/2014/main" id="{1C526792-5E68-4B28-A85C-AAB561C5D210}"/>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solidFill>
              <a:schemeClr val="accent3"/>
            </a:solidFill>
            <a:ln w="383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3" name="Freeform: Shape 92">
              <a:extLst>
                <a:ext uri="{FF2B5EF4-FFF2-40B4-BE49-F238E27FC236}">
                  <a16:creationId xmlns:a16="http://schemas.microsoft.com/office/drawing/2014/main" id="{CC2385DA-FBE6-4CBC-B21A-9578EE1D31BC}"/>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solidFill>
              <a:schemeClr val="accent3"/>
            </a:solidFill>
            <a:ln w="383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4" name="Freeform: Shape 93">
              <a:extLst>
                <a:ext uri="{FF2B5EF4-FFF2-40B4-BE49-F238E27FC236}">
                  <a16:creationId xmlns:a16="http://schemas.microsoft.com/office/drawing/2014/main" id="{F31820BA-4695-4E34-8079-38826D542F7A}"/>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rgbClr val="FF5C39"/>
            </a:solidFill>
            <a:ln w="383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5" name="Freeform: Shape 94">
              <a:extLst>
                <a:ext uri="{FF2B5EF4-FFF2-40B4-BE49-F238E27FC236}">
                  <a16:creationId xmlns:a16="http://schemas.microsoft.com/office/drawing/2014/main" id="{BA84144A-027B-436D-9AAB-3A1D4EB81B3D}"/>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chemeClr val="accent3"/>
            </a:solidFill>
            <a:ln w="383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55" name="laptop" descr="laptop">
            <a:extLst>
              <a:ext uri="{FF2B5EF4-FFF2-40B4-BE49-F238E27FC236}">
                <a16:creationId xmlns:a16="http://schemas.microsoft.com/office/drawing/2014/main" id="{0102CE41-CA8F-48A9-B167-938F878F0E6C}"/>
              </a:ext>
            </a:extLst>
          </p:cNvPr>
          <p:cNvGrpSpPr/>
          <p:nvPr/>
        </p:nvGrpSpPr>
        <p:grpSpPr>
          <a:xfrm>
            <a:off x="5644020" y="787552"/>
            <a:ext cx="462458" cy="337727"/>
            <a:chOff x="5884864" y="1174751"/>
            <a:chExt cx="382588" cy="279400"/>
          </a:xfrm>
        </p:grpSpPr>
        <p:sp>
          <p:nvSpPr>
            <p:cNvPr id="88" name="Freeform 51">
              <a:extLst>
                <a:ext uri="{FF2B5EF4-FFF2-40B4-BE49-F238E27FC236}">
                  <a16:creationId xmlns:a16="http://schemas.microsoft.com/office/drawing/2014/main" id="{C2573D49-C875-4D41-89D7-14FA22114E00}"/>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3"/>
            </a:solidFill>
            <a:ln>
              <a:noFill/>
            </a:ln>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sp>
          <p:nvSpPr>
            <p:cNvPr id="89" name="Freeform 52">
              <a:extLst>
                <a:ext uri="{FF2B5EF4-FFF2-40B4-BE49-F238E27FC236}">
                  <a16:creationId xmlns:a16="http://schemas.microsoft.com/office/drawing/2014/main" id="{4C02B952-037A-4E2C-95E5-400ABD5FCDD5}"/>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sp>
          <p:nvSpPr>
            <p:cNvPr id="90" name="Freeform 174">
              <a:extLst>
                <a:ext uri="{FF2B5EF4-FFF2-40B4-BE49-F238E27FC236}">
                  <a16:creationId xmlns:a16="http://schemas.microsoft.com/office/drawing/2014/main" id="{9468A9F0-3F0E-4DA0-A933-8B035D8750A6}"/>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3"/>
            </a:solidFill>
            <a:ln>
              <a:noFill/>
            </a:ln>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grpSp>
      <p:grpSp>
        <p:nvGrpSpPr>
          <p:cNvPr id="56" name="multi-device" descr="monitor, tablet, approval, multi-device">
            <a:extLst>
              <a:ext uri="{FF2B5EF4-FFF2-40B4-BE49-F238E27FC236}">
                <a16:creationId xmlns:a16="http://schemas.microsoft.com/office/drawing/2014/main" id="{D28D0A1F-193E-4B30-B8F6-3C10F79B3A6F}"/>
              </a:ext>
            </a:extLst>
          </p:cNvPr>
          <p:cNvGrpSpPr/>
          <p:nvPr/>
        </p:nvGrpSpPr>
        <p:grpSpPr>
          <a:xfrm>
            <a:off x="5600611" y="1717657"/>
            <a:ext cx="549293" cy="395010"/>
            <a:chOff x="6336189" y="3003045"/>
            <a:chExt cx="766275" cy="551054"/>
          </a:xfrm>
        </p:grpSpPr>
        <p:grpSp>
          <p:nvGrpSpPr>
            <p:cNvPr id="74" name="Group 73">
              <a:extLst>
                <a:ext uri="{FF2B5EF4-FFF2-40B4-BE49-F238E27FC236}">
                  <a16:creationId xmlns:a16="http://schemas.microsoft.com/office/drawing/2014/main" id="{356E45B4-31A8-4D91-A7A4-EB6CB5F5455B}"/>
                </a:ext>
              </a:extLst>
            </p:cNvPr>
            <p:cNvGrpSpPr/>
            <p:nvPr/>
          </p:nvGrpSpPr>
          <p:grpSpPr>
            <a:xfrm>
              <a:off x="6336189" y="3034803"/>
              <a:ext cx="676958" cy="519296"/>
              <a:chOff x="-521811" y="6917193"/>
              <a:chExt cx="676958" cy="519296"/>
            </a:xfrm>
          </p:grpSpPr>
          <p:grpSp>
            <p:nvGrpSpPr>
              <p:cNvPr id="78" name="Group 77">
                <a:extLst>
                  <a:ext uri="{FF2B5EF4-FFF2-40B4-BE49-F238E27FC236}">
                    <a16:creationId xmlns:a16="http://schemas.microsoft.com/office/drawing/2014/main" id="{ED166270-EAE0-493E-8AEE-680FC6D4EF05}"/>
                  </a:ext>
                </a:extLst>
              </p:cNvPr>
              <p:cNvGrpSpPr/>
              <p:nvPr/>
            </p:nvGrpSpPr>
            <p:grpSpPr>
              <a:xfrm>
                <a:off x="-521811" y="6917193"/>
                <a:ext cx="579992" cy="423561"/>
                <a:chOff x="5884864" y="1174751"/>
                <a:chExt cx="382588" cy="279400"/>
              </a:xfrm>
            </p:grpSpPr>
            <p:sp>
              <p:nvSpPr>
                <p:cNvPr id="85" name="Freeform 51">
                  <a:extLst>
                    <a:ext uri="{FF2B5EF4-FFF2-40B4-BE49-F238E27FC236}">
                      <a16:creationId xmlns:a16="http://schemas.microsoft.com/office/drawing/2014/main" id="{82312CC0-EE3C-4CE6-B2A5-FD3B1C78311C}"/>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3"/>
                </a:solidFill>
                <a:ln>
                  <a:noFill/>
                </a:ln>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sp>
              <p:nvSpPr>
                <p:cNvPr id="86" name="Freeform 52">
                  <a:extLst>
                    <a:ext uri="{FF2B5EF4-FFF2-40B4-BE49-F238E27FC236}">
                      <a16:creationId xmlns:a16="http://schemas.microsoft.com/office/drawing/2014/main" id="{03628366-5AB6-4120-8380-80DC6A49FB38}"/>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sp>
              <p:nvSpPr>
                <p:cNvPr id="87" name="Freeform 174">
                  <a:extLst>
                    <a:ext uri="{FF2B5EF4-FFF2-40B4-BE49-F238E27FC236}">
                      <a16:creationId xmlns:a16="http://schemas.microsoft.com/office/drawing/2014/main" id="{992CF868-1EBD-48B0-9CAC-BA90998564E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3"/>
                </a:solidFill>
                <a:ln>
                  <a:noFill/>
                </a:ln>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DB41E25A-14E1-49E5-8D87-3F1D926BD6EA}"/>
                  </a:ext>
                </a:extLst>
              </p:cNvPr>
              <p:cNvGrpSpPr/>
              <p:nvPr/>
            </p:nvGrpSpPr>
            <p:grpSpPr>
              <a:xfrm>
                <a:off x="-225680" y="7155176"/>
                <a:ext cx="380827" cy="281313"/>
                <a:chOff x="5056189" y="1363664"/>
                <a:chExt cx="315913" cy="233363"/>
              </a:xfrm>
            </p:grpSpPr>
            <p:sp>
              <p:nvSpPr>
                <p:cNvPr id="80" name="Freeform 44">
                  <a:extLst>
                    <a:ext uri="{FF2B5EF4-FFF2-40B4-BE49-F238E27FC236}">
                      <a16:creationId xmlns:a16="http://schemas.microsoft.com/office/drawing/2014/main" id="{A603E724-9CC1-4830-878C-D70AD74B4CBD}"/>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3"/>
                </a:solidFill>
                <a:ln>
                  <a:noFill/>
                </a:ln>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sp>
              <p:nvSpPr>
                <p:cNvPr id="81" name="Freeform 45">
                  <a:extLst>
                    <a:ext uri="{FF2B5EF4-FFF2-40B4-BE49-F238E27FC236}">
                      <a16:creationId xmlns:a16="http://schemas.microsoft.com/office/drawing/2014/main" id="{9AA803EC-E0AA-4F2B-9406-57A93BA22AD9}"/>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sp>
              <p:nvSpPr>
                <p:cNvPr id="82" name="Freeform 46">
                  <a:extLst>
                    <a:ext uri="{FF2B5EF4-FFF2-40B4-BE49-F238E27FC236}">
                      <a16:creationId xmlns:a16="http://schemas.microsoft.com/office/drawing/2014/main" id="{8FDD91E0-ABCD-4047-9E3B-200FAFC29ED8}"/>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sp>
              <p:nvSpPr>
                <p:cNvPr id="83" name="Rectangle 82">
                  <a:extLst>
                    <a:ext uri="{FF2B5EF4-FFF2-40B4-BE49-F238E27FC236}">
                      <a16:creationId xmlns:a16="http://schemas.microsoft.com/office/drawing/2014/main" id="{D0499041-7DCA-4C20-9796-AAE1EE01DF81}"/>
                    </a:ext>
                  </a:extLst>
                </p:cNvPr>
                <p:cNvSpPr>
                  <a:spLocks noChangeArrowheads="1"/>
                </p:cNvSpPr>
                <p:nvPr/>
              </p:nvSpPr>
              <p:spPr bwMode="auto">
                <a:xfrm>
                  <a:off x="5194301" y="1544639"/>
                  <a:ext cx="42863" cy="20638"/>
                </a:xfrm>
                <a:prstGeom prst="rect">
                  <a:avLst/>
                </a:prstGeom>
                <a:solidFill>
                  <a:srgbClr val="FF5C39"/>
                </a:solidFill>
                <a:ln>
                  <a:noFill/>
                </a:ln>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sp>
              <p:nvSpPr>
                <p:cNvPr id="84" name="Freeform 172">
                  <a:extLst>
                    <a:ext uri="{FF2B5EF4-FFF2-40B4-BE49-F238E27FC236}">
                      <a16:creationId xmlns:a16="http://schemas.microsoft.com/office/drawing/2014/main" id="{1C2F1047-52E3-4B07-BE16-347ECC29B87C}"/>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3"/>
                </a:solidFill>
                <a:ln>
                  <a:noFill/>
                </a:ln>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grpSp>
        </p:grpSp>
        <p:grpSp>
          <p:nvGrpSpPr>
            <p:cNvPr id="75" name="Group 74">
              <a:extLst>
                <a:ext uri="{FF2B5EF4-FFF2-40B4-BE49-F238E27FC236}">
                  <a16:creationId xmlns:a16="http://schemas.microsoft.com/office/drawing/2014/main" id="{EAAF5F23-CBD2-4D05-8F23-9D104DBBAA23}"/>
                </a:ext>
              </a:extLst>
            </p:cNvPr>
            <p:cNvGrpSpPr/>
            <p:nvPr/>
          </p:nvGrpSpPr>
          <p:grpSpPr>
            <a:xfrm>
              <a:off x="6875158" y="3003045"/>
              <a:ext cx="227306" cy="227306"/>
              <a:chOff x="7632926" y="5102513"/>
              <a:chExt cx="369887" cy="369887"/>
            </a:xfrm>
          </p:grpSpPr>
          <p:sp>
            <p:nvSpPr>
              <p:cNvPr id="76" name="Oval 75">
                <a:extLst>
                  <a:ext uri="{FF2B5EF4-FFF2-40B4-BE49-F238E27FC236}">
                    <a16:creationId xmlns:a16="http://schemas.microsoft.com/office/drawing/2014/main" id="{F7E0F56E-D954-46E2-917E-39132909ECEB}"/>
                  </a:ext>
                </a:extLst>
              </p:cNvPr>
              <p:cNvSpPr>
                <a:spLocks noChangeArrowheads="1"/>
              </p:cNvSpPr>
              <p:nvPr/>
            </p:nvSpPr>
            <p:spPr bwMode="auto">
              <a:xfrm>
                <a:off x="7632926" y="5102513"/>
                <a:ext cx="369887" cy="369887"/>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sp>
            <p:nvSpPr>
              <p:cNvPr id="77" name="Freeform 7">
                <a:extLst>
                  <a:ext uri="{FF2B5EF4-FFF2-40B4-BE49-F238E27FC236}">
                    <a16:creationId xmlns:a16="http://schemas.microsoft.com/office/drawing/2014/main" id="{B2E25F83-C996-491B-A543-AFA24F20ACB5}"/>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effectLst/>
                  <a:uLnTx/>
                  <a:uFillTx/>
                  <a:latin typeface="Segoe UI"/>
                  <a:ea typeface="+mn-ea"/>
                  <a:cs typeface="+mn-cs"/>
                </a:endParaRPr>
              </a:p>
            </p:txBody>
          </p:sp>
        </p:grpSp>
      </p:grpSp>
      <p:grpSp>
        <p:nvGrpSpPr>
          <p:cNvPr id="57" name="Group 56" descr="check, approve">
            <a:extLst>
              <a:ext uri="{FF2B5EF4-FFF2-40B4-BE49-F238E27FC236}">
                <a16:creationId xmlns:a16="http://schemas.microsoft.com/office/drawing/2014/main" id="{A2BC0A79-B104-45D0-9FFE-45130216F507}"/>
              </a:ext>
            </a:extLst>
          </p:cNvPr>
          <p:cNvGrpSpPr>
            <a:grpSpLocks noChangeAspect="1"/>
          </p:cNvGrpSpPr>
          <p:nvPr/>
        </p:nvGrpSpPr>
        <p:grpSpPr bwMode="auto">
          <a:xfrm>
            <a:off x="5641288" y="3481294"/>
            <a:ext cx="467922" cy="466302"/>
            <a:chOff x="4560" y="2506"/>
            <a:chExt cx="289" cy="288"/>
          </a:xfrm>
        </p:grpSpPr>
        <p:sp>
          <p:nvSpPr>
            <p:cNvPr id="63" name="AutoShape 151">
              <a:extLst>
                <a:ext uri="{FF2B5EF4-FFF2-40B4-BE49-F238E27FC236}">
                  <a16:creationId xmlns:a16="http://schemas.microsoft.com/office/drawing/2014/main" id="{EABA0D89-711D-448F-A6C9-D410AE8C539D}"/>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Oval 63">
              <a:extLst>
                <a:ext uri="{FF2B5EF4-FFF2-40B4-BE49-F238E27FC236}">
                  <a16:creationId xmlns:a16="http://schemas.microsoft.com/office/drawing/2014/main" id="{BF193286-477F-45D8-919C-A48C4D54FB42}"/>
                </a:ext>
              </a:extLst>
            </p:cNvPr>
            <p:cNvSpPr>
              <a:spLocks noChangeArrowheads="1"/>
            </p:cNvSpPr>
            <p:nvPr/>
          </p:nvSpPr>
          <p:spPr bwMode="auto">
            <a:xfrm>
              <a:off x="4613" y="2557"/>
              <a:ext cx="185" cy="18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65" name="Freeform 154">
              <a:extLst>
                <a:ext uri="{FF2B5EF4-FFF2-40B4-BE49-F238E27FC236}">
                  <a16:creationId xmlns:a16="http://schemas.microsoft.com/office/drawing/2014/main" id="{D96C0DBD-F0C2-4001-B969-775ED835AAE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6" name="Freeform 155">
              <a:extLst>
                <a:ext uri="{FF2B5EF4-FFF2-40B4-BE49-F238E27FC236}">
                  <a16:creationId xmlns:a16="http://schemas.microsoft.com/office/drawing/2014/main" id="{A31D7034-537F-421A-A5FC-75F31CF29E65}"/>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7" name="Freeform 156">
              <a:extLst>
                <a:ext uri="{FF2B5EF4-FFF2-40B4-BE49-F238E27FC236}">
                  <a16:creationId xmlns:a16="http://schemas.microsoft.com/office/drawing/2014/main" id="{08768F6D-388B-4E96-956F-A4C33D5E420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8" name="Freeform 157">
              <a:extLst>
                <a:ext uri="{FF2B5EF4-FFF2-40B4-BE49-F238E27FC236}">
                  <a16:creationId xmlns:a16="http://schemas.microsoft.com/office/drawing/2014/main" id="{F8F59165-0FAF-4FBD-9A9B-C3411430A550}"/>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9" name="Freeform 158">
              <a:extLst>
                <a:ext uri="{FF2B5EF4-FFF2-40B4-BE49-F238E27FC236}">
                  <a16:creationId xmlns:a16="http://schemas.microsoft.com/office/drawing/2014/main" id="{25979D70-39EB-489A-B629-3575AAC7164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0" name="Freeform 159">
              <a:extLst>
                <a:ext uri="{FF2B5EF4-FFF2-40B4-BE49-F238E27FC236}">
                  <a16:creationId xmlns:a16="http://schemas.microsoft.com/office/drawing/2014/main" id="{423D4170-FAD9-4F04-BEA9-BAE05869895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1" name="Freeform 160">
              <a:extLst>
                <a:ext uri="{FF2B5EF4-FFF2-40B4-BE49-F238E27FC236}">
                  <a16:creationId xmlns:a16="http://schemas.microsoft.com/office/drawing/2014/main" id="{DCBE841B-ACB8-464A-8514-4FD8188C94B9}"/>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2" name="Freeform 161">
              <a:extLst>
                <a:ext uri="{FF2B5EF4-FFF2-40B4-BE49-F238E27FC236}">
                  <a16:creationId xmlns:a16="http://schemas.microsoft.com/office/drawing/2014/main" id="{D7981E1D-CDF7-4F38-A3BD-BAEB1BAFB1F4}"/>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3" name="Freeform 162">
              <a:extLst>
                <a:ext uri="{FF2B5EF4-FFF2-40B4-BE49-F238E27FC236}">
                  <a16:creationId xmlns:a16="http://schemas.microsoft.com/office/drawing/2014/main" id="{0B6FBCEB-4807-43E3-B6B0-034B607D6EB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4" name="Group 3">
            <a:extLst>
              <a:ext uri="{FF2B5EF4-FFF2-40B4-BE49-F238E27FC236}">
                <a16:creationId xmlns:a16="http://schemas.microsoft.com/office/drawing/2014/main" id="{0F8E671E-0810-B41D-473F-41ABAE8C9CB8}"/>
              </a:ext>
            </a:extLst>
          </p:cNvPr>
          <p:cNvGrpSpPr/>
          <p:nvPr/>
        </p:nvGrpSpPr>
        <p:grpSpPr>
          <a:xfrm>
            <a:off x="6363865" y="3559010"/>
            <a:ext cx="4193642" cy="388588"/>
            <a:chOff x="6335729" y="3447604"/>
            <a:chExt cx="4193642" cy="388588"/>
          </a:xfrm>
        </p:grpSpPr>
        <p:sp>
          <p:nvSpPr>
            <p:cNvPr id="53" name="Title 3">
              <a:extLst>
                <a:ext uri="{FF2B5EF4-FFF2-40B4-BE49-F238E27FC236}">
                  <a16:creationId xmlns:a16="http://schemas.microsoft.com/office/drawing/2014/main" id="{51F18FF8-04CB-4DFB-833C-8262C33BCA3E}"/>
                </a:ext>
              </a:extLst>
            </p:cNvPr>
            <p:cNvSpPr txBox="1">
              <a:spLocks/>
            </p:cNvSpPr>
            <p:nvPr/>
          </p:nvSpPr>
          <p:spPr>
            <a:xfrm>
              <a:off x="6335729" y="3449151"/>
              <a:ext cx="4193642" cy="307777"/>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effectLst/>
                  <a:uLnTx/>
                  <a:uFillTx/>
                  <a:latin typeface="Segoe UI Semibold"/>
                  <a:ea typeface="+mn-ea"/>
                  <a:cs typeface="Segoe UI" pitchFamily="34" charset="0"/>
                </a:rPr>
                <a:t>Better together</a:t>
              </a:r>
            </a:p>
          </p:txBody>
        </p:sp>
        <p:grpSp>
          <p:nvGrpSpPr>
            <p:cNvPr id="58" name="Group 57">
              <a:extLst>
                <a:ext uri="{FF2B5EF4-FFF2-40B4-BE49-F238E27FC236}">
                  <a16:creationId xmlns:a16="http://schemas.microsoft.com/office/drawing/2014/main" id="{96749691-F117-4C93-9A64-F4E44E77CD48}"/>
                </a:ext>
              </a:extLst>
            </p:cNvPr>
            <p:cNvGrpSpPr/>
            <p:nvPr/>
          </p:nvGrpSpPr>
          <p:grpSpPr>
            <a:xfrm>
              <a:off x="8361407" y="3447604"/>
              <a:ext cx="1829556" cy="388588"/>
              <a:chOff x="2932447" y="7521328"/>
              <a:chExt cx="3402204" cy="722610"/>
            </a:xfrm>
          </p:grpSpPr>
          <p:pic>
            <p:nvPicPr>
              <p:cNvPr id="59" name="Picture 58">
                <a:extLst>
                  <a:ext uri="{FF2B5EF4-FFF2-40B4-BE49-F238E27FC236}">
                    <a16:creationId xmlns:a16="http://schemas.microsoft.com/office/drawing/2014/main" id="{A5E6B4BF-4864-4E8E-9D29-8E2EA13C3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447" y="7557109"/>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8178EC1E-A890-4030-A566-321C1EBC8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516" y="7557109"/>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AF0230BB-BA74-4DC7-95DD-F153873260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8125" y="7521328"/>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227763AF-FC20-4D0B-854B-911D4CEAC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4571" y="7603858"/>
                <a:ext cx="640080" cy="64008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97" name="Picture 96">
            <a:extLst>
              <a:ext uri="{FF2B5EF4-FFF2-40B4-BE49-F238E27FC236}">
                <a16:creationId xmlns:a16="http://schemas.microsoft.com/office/drawing/2014/main" id="{7A6AE6DE-B2AA-BAEA-48CE-03AA85B1D046}"/>
              </a:ext>
            </a:extLst>
          </p:cNvPr>
          <p:cNvPicPr>
            <a:picLocks noChangeAspect="1"/>
          </p:cNvPicPr>
          <p:nvPr/>
        </p:nvPicPr>
        <p:blipFill>
          <a:blip r:embed="rId7"/>
          <a:srcRect/>
          <a:stretch/>
        </p:blipFill>
        <p:spPr>
          <a:xfrm>
            <a:off x="5646109" y="4371963"/>
            <a:ext cx="441553" cy="441553"/>
          </a:xfrm>
          <a:prstGeom prst="rect">
            <a:avLst/>
          </a:prstGeom>
        </p:spPr>
      </p:pic>
      <p:sp>
        <p:nvSpPr>
          <p:cNvPr id="99" name="Title 3">
            <a:extLst>
              <a:ext uri="{FF2B5EF4-FFF2-40B4-BE49-F238E27FC236}">
                <a16:creationId xmlns:a16="http://schemas.microsoft.com/office/drawing/2014/main" id="{2E46A451-B52E-072F-C0B3-DEF465CF8D78}"/>
              </a:ext>
            </a:extLst>
          </p:cNvPr>
          <p:cNvSpPr txBox="1">
            <a:spLocks/>
          </p:cNvSpPr>
          <p:nvPr/>
        </p:nvSpPr>
        <p:spPr>
          <a:xfrm>
            <a:off x="6373017" y="4322081"/>
            <a:ext cx="5124386"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a:ea typeface="+mn-ea"/>
                <a:cs typeface="Segoe UI" pitchFamily="34" charset="0"/>
              </a:rPr>
              <a:t>Build custom controls and CSS for design </a:t>
            </a:r>
            <a:r>
              <a:rPr kumimoji="0" lang="en-US" sz="1800" b="0" i="0" u="none" strike="noStrike" kern="1200" cap="none" spc="0" normalizeH="0" baseline="0" noProof="0" dirty="0" err="1">
                <a:ln w="3175">
                  <a:noFill/>
                </a:ln>
                <a:effectLst/>
                <a:uLnTx/>
                <a:uFillTx/>
                <a:latin typeface="Segoe UI"/>
                <a:ea typeface="+mn-ea"/>
                <a:cs typeface="Segoe UI" pitchFamily="34" charset="0"/>
              </a:rPr>
              <a:t>customisation</a:t>
            </a:r>
            <a:r>
              <a:rPr kumimoji="0" lang="en-US" sz="1800" b="0" i="0" u="none" strike="noStrike" kern="1200" cap="none" spc="0" normalizeH="0" baseline="0" noProof="0" dirty="0">
                <a:ln w="3175">
                  <a:noFill/>
                </a:ln>
                <a:effectLst/>
                <a:uLnTx/>
                <a:uFillTx/>
                <a:latin typeface="Segoe UI"/>
                <a:ea typeface="+mn-ea"/>
                <a:cs typeface="Segoe UI" pitchFamily="34" charset="0"/>
              </a:rPr>
              <a:t> or </a:t>
            </a:r>
            <a:r>
              <a:rPr lang="en-US" dirty="0">
                <a:ln w="3175">
                  <a:noFill/>
                </a:ln>
                <a:latin typeface="Segoe UI"/>
                <a:cs typeface="Segoe UI" pitchFamily="34" charset="0"/>
              </a:rPr>
              <a:t>query business data</a:t>
            </a:r>
            <a:endParaRPr kumimoji="0" lang="en-US" sz="1800" b="0" i="0" u="none" strike="noStrike" kern="1200" cap="none" spc="0" normalizeH="0" baseline="0" noProof="0" dirty="0">
              <a:ln w="3175">
                <a:noFill/>
              </a:ln>
              <a:effectLst/>
              <a:uLnTx/>
              <a:uFillTx/>
              <a:latin typeface="Segoe UI"/>
              <a:ea typeface="+mn-ea"/>
              <a:cs typeface="Segoe UI" pitchFamily="34" charset="0"/>
            </a:endParaRPr>
          </a:p>
        </p:txBody>
      </p:sp>
      <p:grpSp>
        <p:nvGrpSpPr>
          <p:cNvPr id="2" name="Group 1">
            <a:extLst>
              <a:ext uri="{FF2B5EF4-FFF2-40B4-BE49-F238E27FC236}">
                <a16:creationId xmlns:a16="http://schemas.microsoft.com/office/drawing/2014/main" id="{25D02ABA-E7FC-6BDE-D795-3795D59A57B7}"/>
              </a:ext>
            </a:extLst>
          </p:cNvPr>
          <p:cNvGrpSpPr/>
          <p:nvPr/>
        </p:nvGrpSpPr>
        <p:grpSpPr>
          <a:xfrm>
            <a:off x="5669463" y="5290790"/>
            <a:ext cx="441553" cy="804513"/>
            <a:chOff x="5669463" y="5304865"/>
            <a:chExt cx="441553" cy="804513"/>
          </a:xfrm>
        </p:grpSpPr>
        <p:pic>
          <p:nvPicPr>
            <p:cNvPr id="1026" name="Picture 2">
              <a:extLst>
                <a:ext uri="{FF2B5EF4-FFF2-40B4-BE49-F238E27FC236}">
                  <a16:creationId xmlns:a16="http://schemas.microsoft.com/office/drawing/2014/main" id="{2097756D-4C21-AE3E-B065-8494AFB16575}"/>
                </a:ext>
              </a:extLst>
            </p:cNvPr>
            <p:cNvPicPr>
              <a:picLocks noChangeAspect="1" noChangeArrowheads="1"/>
            </p:cNvPicPr>
            <p:nvPr/>
          </p:nvPicPr>
          <p:blipFill>
            <a:blip r:embed="rId8"/>
            <a:srcRect/>
            <a:stretch/>
          </p:blipFill>
          <p:spPr bwMode="auto">
            <a:xfrm>
              <a:off x="5669463" y="5304865"/>
              <a:ext cx="441553" cy="441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7057DC3-14C0-044C-AF8A-75810E59AFE5}"/>
                </a:ext>
              </a:extLst>
            </p:cNvPr>
            <p:cNvPicPr>
              <a:picLocks noChangeAspect="1" noChangeArrowheads="1"/>
            </p:cNvPicPr>
            <p:nvPr/>
          </p:nvPicPr>
          <p:blipFill>
            <a:blip r:embed="rId9"/>
            <a:srcRect/>
            <a:stretch/>
          </p:blipFill>
          <p:spPr bwMode="auto">
            <a:xfrm>
              <a:off x="5741371" y="5807526"/>
              <a:ext cx="301852" cy="301852"/>
            </a:xfrm>
            <a:prstGeom prst="rect">
              <a:avLst/>
            </a:prstGeom>
            <a:noFill/>
            <a:extLst>
              <a:ext uri="{909E8E84-426E-40DD-AFC4-6F175D3DCCD1}">
                <a14:hiddenFill xmlns:a14="http://schemas.microsoft.com/office/drawing/2010/main">
                  <a:solidFill>
                    <a:srgbClr val="FFFFFF"/>
                  </a:solidFill>
                </a14:hiddenFill>
              </a:ext>
            </a:extLst>
          </p:spPr>
        </p:pic>
      </p:grpSp>
      <p:sp>
        <p:nvSpPr>
          <p:cNvPr id="100" name="Title 3">
            <a:extLst>
              <a:ext uri="{FF2B5EF4-FFF2-40B4-BE49-F238E27FC236}">
                <a16:creationId xmlns:a16="http://schemas.microsoft.com/office/drawing/2014/main" id="{540B9BBC-C49E-2F74-0636-484611D928EF}"/>
              </a:ext>
            </a:extLst>
          </p:cNvPr>
          <p:cNvSpPr txBox="1">
            <a:spLocks/>
          </p:cNvSpPr>
          <p:nvPr/>
        </p:nvSpPr>
        <p:spPr>
          <a:xfrm>
            <a:off x="6373017" y="5416047"/>
            <a:ext cx="5344591"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a:ea typeface="+mn-ea"/>
                <a:cs typeface="Segoe UI" pitchFamily="34" charset="0"/>
              </a:rPr>
              <a:t>Enterprise-grade Application</a:t>
            </a:r>
            <a:r>
              <a:rPr kumimoji="0" lang="en-US" sz="1800" b="0" i="0" u="none" strike="noStrike" kern="1200" cap="none" spc="0" normalizeH="0" noProof="0" dirty="0">
                <a:ln w="3175">
                  <a:noFill/>
                </a:ln>
                <a:effectLst/>
                <a:uLnTx/>
                <a:uFillTx/>
                <a:latin typeface="Segoe UI"/>
                <a:ea typeface="+mn-ea"/>
                <a:cs typeface="Segoe UI" pitchFamily="34" charset="0"/>
              </a:rPr>
              <a:t> Lifecycle </a:t>
            </a:r>
            <a:r>
              <a:rPr kumimoji="0" lang="en-US" sz="1800" b="0" i="0" u="none" strike="noStrike" kern="1200" cap="none" spc="0" normalizeH="0" baseline="0" noProof="0" dirty="0">
                <a:ln w="3175">
                  <a:noFill/>
                </a:ln>
                <a:effectLst/>
                <a:uLnTx/>
                <a:uFillTx/>
                <a:latin typeface="Segoe UI"/>
                <a:ea typeface="+mn-ea"/>
                <a:cs typeface="Segoe UI" pitchFamily="34" charset="0"/>
              </a:rPr>
              <a:t>Management</a:t>
            </a:r>
            <a:br>
              <a:rPr kumimoji="0" lang="en-US" sz="1800" b="0" i="0" u="none" strike="noStrike" kern="1200" cap="none" spc="0" normalizeH="0" baseline="0" noProof="0" dirty="0">
                <a:ln w="3175">
                  <a:noFill/>
                </a:ln>
                <a:effectLst/>
                <a:uLnTx/>
                <a:uFillTx/>
                <a:latin typeface="Segoe UI"/>
                <a:ea typeface="+mn-ea"/>
                <a:cs typeface="Segoe UI" pitchFamily="34" charset="0"/>
              </a:rPr>
            </a:br>
            <a:r>
              <a:rPr kumimoji="0" lang="en-US" sz="1800" b="0" i="0" u="none" strike="noStrike" kern="1200" cap="none" spc="0" normalizeH="0" baseline="0" noProof="0" dirty="0">
                <a:ln w="3175">
                  <a:noFill/>
                </a:ln>
                <a:effectLst/>
                <a:uLnTx/>
                <a:uFillTx/>
                <a:latin typeface="Segoe UI"/>
                <a:ea typeface="+mn-ea"/>
                <a:cs typeface="Segoe UI" pitchFamily="34" charset="0"/>
              </a:rPr>
              <a:t>with Continuous Integration </a:t>
            </a:r>
            <a:r>
              <a:rPr kumimoji="0" lang="en-US" sz="1800" b="0" i="0" u="none" strike="noStrike" kern="1200" cap="none" spc="0" normalizeH="0" noProof="0" dirty="0">
                <a:ln w="3175">
                  <a:noFill/>
                </a:ln>
                <a:effectLst/>
                <a:uLnTx/>
                <a:uFillTx/>
                <a:latin typeface="Segoe UI"/>
                <a:ea typeface="+mn-ea"/>
                <a:cs typeface="Segoe UI" pitchFamily="34" charset="0"/>
              </a:rPr>
              <a:t>and Deployment</a:t>
            </a:r>
            <a:endParaRPr kumimoji="0" lang="en-US" sz="1800" b="0" i="0" u="none" strike="noStrike" kern="1200" cap="none" spc="0" normalizeH="0" baseline="0" noProof="0" dirty="0">
              <a:ln w="3175">
                <a:noFill/>
              </a:ln>
              <a:effectLst/>
              <a:uLnTx/>
              <a:uFillTx/>
              <a:latin typeface="Segoe UI"/>
              <a:ea typeface="+mn-ea"/>
              <a:cs typeface="Segoe UI" pitchFamily="34" charset="0"/>
            </a:endParaRPr>
          </a:p>
        </p:txBody>
      </p:sp>
    </p:spTree>
    <p:extLst>
      <p:ext uri="{BB962C8B-B14F-4D97-AF65-F5344CB8AC3E}">
        <p14:creationId xmlns:p14="http://schemas.microsoft.com/office/powerpoint/2010/main" val="225360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nodeType="withEffect">
                                  <p:stCondLst>
                                    <p:cond delay="0"/>
                                  </p:stCondLst>
                                  <p:childTnLst>
                                    <p:animMotion origin="layout" path="M -0.01601 -1.85185E-6 L -1.04167E-6 -1.85185E-6 " pathEditMode="relative" rAng="0" ptsTypes="AA">
                                      <p:cBhvr>
                                        <p:cTn id="9" dur="1000" fill="hold"/>
                                        <p:tgtEl>
                                          <p:spTgt spid="55"/>
                                        </p:tgtEl>
                                        <p:attrNameLst>
                                          <p:attrName>ppt_x</p:attrName>
                                          <p:attrName>ppt_y</p:attrName>
                                        </p:attrNameLst>
                                      </p:cBhvr>
                                      <p:rCtr x="794" y="0"/>
                                    </p:animMotion>
                                  </p:childTnLst>
                                </p:cTn>
                              </p:par>
                              <p:par>
                                <p:cTn id="10" presetID="10"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250"/>
                                        <p:tgtEl>
                                          <p:spTgt spid="50"/>
                                        </p:tgtEl>
                                      </p:cBhvr>
                                    </p:animEffect>
                                  </p:childTnLst>
                                </p:cTn>
                              </p:par>
                              <p:par>
                                <p:cTn id="13" presetID="35" presetClass="path" presetSubtype="0" decel="100000" fill="hold" grpId="1" nodeType="withEffect">
                                  <p:stCondLst>
                                    <p:cond delay="0"/>
                                  </p:stCondLst>
                                  <p:childTnLst>
                                    <p:animMotion origin="layout" path="M 0.01719 -1.85185E-6 L 1.875E-6 -1.85185E-6 " pathEditMode="relative" rAng="0" ptsTypes="AA">
                                      <p:cBhvr>
                                        <p:cTn id="14" dur="1000" fill="hold"/>
                                        <p:tgtEl>
                                          <p:spTgt spid="50"/>
                                        </p:tgtEl>
                                        <p:attrNameLst>
                                          <p:attrName>ppt_x</p:attrName>
                                          <p:attrName>ppt_y</p:attrName>
                                        </p:attrNameLst>
                                      </p:cBhvr>
                                      <p:rCtr x="-859" y="0"/>
                                    </p:animMotion>
                                  </p:childTnLst>
                                </p:cTn>
                              </p:par>
                              <p:par>
                                <p:cTn id="15" presetID="10" presetClass="entr" presetSubtype="0" fill="hold" nodeType="withEffect">
                                  <p:stCondLst>
                                    <p:cond delay="25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250"/>
                                        <p:tgtEl>
                                          <p:spTgt spid="56"/>
                                        </p:tgtEl>
                                      </p:cBhvr>
                                    </p:animEffect>
                                  </p:childTnLst>
                                </p:cTn>
                              </p:par>
                              <p:par>
                                <p:cTn id="18" presetID="42" presetClass="path" presetSubtype="0" decel="100000" fill="hold" nodeType="withEffect">
                                  <p:stCondLst>
                                    <p:cond delay="250"/>
                                  </p:stCondLst>
                                  <p:childTnLst>
                                    <p:animMotion origin="layout" path="M -0.01601 3.33333E-6 L -1.04167E-6 3.33333E-6 " pathEditMode="relative" rAng="0" ptsTypes="AA">
                                      <p:cBhvr>
                                        <p:cTn id="19" dur="1000" fill="hold"/>
                                        <p:tgtEl>
                                          <p:spTgt spid="56"/>
                                        </p:tgtEl>
                                        <p:attrNameLst>
                                          <p:attrName>ppt_x</p:attrName>
                                          <p:attrName>ppt_y</p:attrName>
                                        </p:attrNameLst>
                                      </p:cBhvr>
                                      <p:rCtr x="794" y="0"/>
                                    </p:animMotion>
                                  </p:childTnLst>
                                </p:cTn>
                              </p:par>
                              <p:par>
                                <p:cTn id="20" presetID="10" presetClass="entr" presetSubtype="0" fill="hold" grpId="0" nodeType="withEffect">
                                  <p:stCondLst>
                                    <p:cond delay="25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250"/>
                                        <p:tgtEl>
                                          <p:spTgt spid="52"/>
                                        </p:tgtEl>
                                      </p:cBhvr>
                                    </p:animEffect>
                                  </p:childTnLst>
                                </p:cTn>
                              </p:par>
                              <p:par>
                                <p:cTn id="23" presetID="35" presetClass="path" presetSubtype="0" decel="100000" fill="hold" grpId="1" nodeType="withEffect">
                                  <p:stCondLst>
                                    <p:cond delay="250"/>
                                  </p:stCondLst>
                                  <p:childTnLst>
                                    <p:animMotion origin="layout" path="M 0.01719 3.33333E-6 L -1.45833E-6 3.33333E-6 " pathEditMode="relative" rAng="0" ptsTypes="AA">
                                      <p:cBhvr>
                                        <p:cTn id="24" dur="1000" fill="hold"/>
                                        <p:tgtEl>
                                          <p:spTgt spid="52"/>
                                        </p:tgtEl>
                                        <p:attrNameLst>
                                          <p:attrName>ppt_x</p:attrName>
                                          <p:attrName>ppt_y</p:attrName>
                                        </p:attrNameLst>
                                      </p:cBhvr>
                                      <p:rCtr x="-859" y="0"/>
                                    </p:animMotion>
                                  </p:childTnLst>
                                </p:cTn>
                              </p:par>
                              <p:par>
                                <p:cTn id="25" presetID="10" presetClass="entr" presetSubtype="0" fill="hold" nodeType="withEffect">
                                  <p:stCondLst>
                                    <p:cond delay="5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250"/>
                                        <p:tgtEl>
                                          <p:spTgt spid="54"/>
                                        </p:tgtEl>
                                      </p:cBhvr>
                                    </p:animEffect>
                                  </p:childTnLst>
                                </p:cTn>
                              </p:par>
                              <p:par>
                                <p:cTn id="28" presetID="42" presetClass="path" presetSubtype="0" decel="100000" fill="hold" nodeType="withEffect">
                                  <p:stCondLst>
                                    <p:cond delay="500"/>
                                  </p:stCondLst>
                                  <p:childTnLst>
                                    <p:animMotion origin="layout" path="M -0.01601 -1.48148E-6 L -8.33333E-7 -1.48148E-6 " pathEditMode="relative" rAng="0" ptsTypes="AA">
                                      <p:cBhvr>
                                        <p:cTn id="29" dur="1000" fill="hold"/>
                                        <p:tgtEl>
                                          <p:spTgt spid="54"/>
                                        </p:tgtEl>
                                        <p:attrNameLst>
                                          <p:attrName>ppt_x</p:attrName>
                                          <p:attrName>ppt_y</p:attrName>
                                        </p:attrNameLst>
                                      </p:cBhvr>
                                      <p:rCtr x="794" y="0"/>
                                    </p:animMotion>
                                  </p:childTnLst>
                                </p:cTn>
                              </p:par>
                              <p:par>
                                <p:cTn id="30" presetID="10" presetClass="entr" presetSubtype="0" fill="hold" grpId="0" nodeType="withEffect">
                                  <p:stCondLst>
                                    <p:cond delay="50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250"/>
                                        <p:tgtEl>
                                          <p:spTgt spid="51"/>
                                        </p:tgtEl>
                                      </p:cBhvr>
                                    </p:animEffect>
                                  </p:childTnLst>
                                </p:cTn>
                              </p:par>
                              <p:par>
                                <p:cTn id="33" presetID="35" presetClass="path" presetSubtype="0" decel="100000" fill="hold" grpId="1" nodeType="withEffect">
                                  <p:stCondLst>
                                    <p:cond delay="500"/>
                                  </p:stCondLst>
                                  <p:childTnLst>
                                    <p:animMotion origin="layout" path="M 0.01719 -1.48148E-6 L -2.5E-6 -1.48148E-6 " pathEditMode="relative" rAng="0" ptsTypes="AA">
                                      <p:cBhvr>
                                        <p:cTn id="34" dur="1000" fill="hold"/>
                                        <p:tgtEl>
                                          <p:spTgt spid="51"/>
                                        </p:tgtEl>
                                        <p:attrNameLst>
                                          <p:attrName>ppt_x</p:attrName>
                                          <p:attrName>ppt_y</p:attrName>
                                        </p:attrNameLst>
                                      </p:cBhvr>
                                      <p:rCtr x="-859" y="0"/>
                                    </p:animMotion>
                                  </p:childTnLst>
                                </p:cTn>
                              </p:par>
                              <p:par>
                                <p:cTn id="35" presetID="10" presetClass="entr" presetSubtype="0" fill="hold" nodeType="withEffect">
                                  <p:stCondLst>
                                    <p:cond delay="75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250"/>
                                        <p:tgtEl>
                                          <p:spTgt spid="57"/>
                                        </p:tgtEl>
                                      </p:cBhvr>
                                    </p:animEffect>
                                  </p:childTnLst>
                                </p:cTn>
                              </p:par>
                              <p:par>
                                <p:cTn id="38" presetID="42" presetClass="path" presetSubtype="0" decel="100000" fill="hold" nodeType="withEffect">
                                  <p:stCondLst>
                                    <p:cond delay="750"/>
                                  </p:stCondLst>
                                  <p:childTnLst>
                                    <p:animMotion origin="layout" path="M -0.01601 3.33333E-6 L -1.04167E-6 3.33333E-6 " pathEditMode="relative" rAng="0" ptsTypes="AA">
                                      <p:cBhvr>
                                        <p:cTn id="39" dur="1000" fill="hold"/>
                                        <p:tgtEl>
                                          <p:spTgt spid="57"/>
                                        </p:tgtEl>
                                        <p:attrNameLst>
                                          <p:attrName>ppt_x</p:attrName>
                                          <p:attrName>ppt_y</p:attrName>
                                        </p:attrNameLst>
                                      </p:cBhvr>
                                      <p:rCtr x="794" y="0"/>
                                    </p:animMotion>
                                  </p:childTnLst>
                                </p:cTn>
                              </p:par>
                              <p:par>
                                <p:cTn id="40" presetID="10" presetClass="entr" presetSubtype="0" fill="hold" nodeType="withEffect">
                                  <p:stCondLst>
                                    <p:cond delay="75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250"/>
                                        <p:tgtEl>
                                          <p:spTgt spid="4"/>
                                        </p:tgtEl>
                                      </p:cBhvr>
                                    </p:animEffect>
                                  </p:childTnLst>
                                </p:cTn>
                              </p:par>
                              <p:par>
                                <p:cTn id="43" presetID="35" presetClass="path" presetSubtype="0" decel="100000" fill="hold" nodeType="withEffect">
                                  <p:stCondLst>
                                    <p:cond delay="750"/>
                                  </p:stCondLst>
                                  <p:childTnLst>
                                    <p:animMotion origin="layout" path="M 0.01719 -2.22222E-6 L -2.08333E-7 -2.22222E-6 " pathEditMode="relative" rAng="0" ptsTypes="AA">
                                      <p:cBhvr>
                                        <p:cTn id="44" dur="1000" fill="hold"/>
                                        <p:tgtEl>
                                          <p:spTgt spid="4"/>
                                        </p:tgtEl>
                                        <p:attrNameLst>
                                          <p:attrName>ppt_x</p:attrName>
                                          <p:attrName>ppt_y</p:attrName>
                                        </p:attrNameLst>
                                      </p:cBhvr>
                                      <p:rCtr x="-859" y="0"/>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fade">
                                      <p:cBhvr>
                                        <p:cTn id="49" dur="250"/>
                                        <p:tgtEl>
                                          <p:spTgt spid="97"/>
                                        </p:tgtEl>
                                      </p:cBhvr>
                                    </p:animEffect>
                                  </p:childTnLst>
                                </p:cTn>
                              </p:par>
                              <p:par>
                                <p:cTn id="50" presetID="42" presetClass="path" presetSubtype="0" decel="100000" fill="hold" nodeType="withEffect">
                                  <p:stCondLst>
                                    <p:cond delay="0"/>
                                  </p:stCondLst>
                                  <p:childTnLst>
                                    <p:animMotion origin="layout" path="M -0.01602 4.07407E-6 L 0 4.07407E-6 " pathEditMode="relative" rAng="0" ptsTypes="AA">
                                      <p:cBhvr>
                                        <p:cTn id="51" dur="1000" fill="hold"/>
                                        <p:tgtEl>
                                          <p:spTgt spid="97"/>
                                        </p:tgtEl>
                                        <p:attrNameLst>
                                          <p:attrName>ppt_x</p:attrName>
                                          <p:attrName>ppt_y</p:attrName>
                                        </p:attrNameLst>
                                      </p:cBhvr>
                                      <p:rCtr x="794" y="0"/>
                                    </p:animMotion>
                                  </p:childTnLst>
                                </p:cTn>
                              </p:par>
                              <p:par>
                                <p:cTn id="52" presetID="10" presetClass="entr" presetSubtype="0" fill="hold" grpId="0" nodeType="with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fade">
                                      <p:cBhvr>
                                        <p:cTn id="54" dur="250"/>
                                        <p:tgtEl>
                                          <p:spTgt spid="99"/>
                                        </p:tgtEl>
                                      </p:cBhvr>
                                    </p:animEffect>
                                  </p:childTnLst>
                                </p:cTn>
                              </p:par>
                              <p:par>
                                <p:cTn id="55" presetID="35" presetClass="path" presetSubtype="0" decel="100000" fill="hold" grpId="1" nodeType="withEffect">
                                  <p:stCondLst>
                                    <p:cond delay="0"/>
                                  </p:stCondLst>
                                  <p:childTnLst>
                                    <p:animMotion origin="layout" path="M 0.01719 -1.85185E-6 L -2.5E-6 -1.85185E-6 " pathEditMode="relative" rAng="0" ptsTypes="AA">
                                      <p:cBhvr>
                                        <p:cTn id="56" dur="1000" fill="hold"/>
                                        <p:tgtEl>
                                          <p:spTgt spid="99"/>
                                        </p:tgtEl>
                                        <p:attrNameLst>
                                          <p:attrName>ppt_x</p:attrName>
                                          <p:attrName>ppt_y</p:attrName>
                                        </p:attrNameLst>
                                      </p:cBhvr>
                                      <p:rCtr x="-859" y="0"/>
                                    </p:animMotion>
                                  </p:childTnLst>
                                </p:cTn>
                              </p:par>
                              <p:par>
                                <p:cTn id="57" presetID="10" presetClass="entr" presetSubtype="0" fill="hold" nodeType="withEffect">
                                  <p:stCondLst>
                                    <p:cond delay="25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250"/>
                                        <p:tgtEl>
                                          <p:spTgt spid="2"/>
                                        </p:tgtEl>
                                      </p:cBhvr>
                                    </p:animEffect>
                                  </p:childTnLst>
                                </p:cTn>
                              </p:par>
                              <p:par>
                                <p:cTn id="60" presetID="42" presetClass="path" presetSubtype="0" decel="100000" fill="hold" nodeType="withEffect">
                                  <p:stCondLst>
                                    <p:cond delay="0"/>
                                  </p:stCondLst>
                                  <p:childTnLst>
                                    <p:animMotion origin="layout" path="M -0.01601 -2.59259E-6 L -2.91667E-6 -2.59259E-6 " pathEditMode="relative" rAng="0" ptsTypes="AA">
                                      <p:cBhvr>
                                        <p:cTn id="61" dur="1000" fill="hold"/>
                                        <p:tgtEl>
                                          <p:spTgt spid="2"/>
                                        </p:tgtEl>
                                        <p:attrNameLst>
                                          <p:attrName>ppt_x</p:attrName>
                                          <p:attrName>ppt_y</p:attrName>
                                        </p:attrNameLst>
                                      </p:cBhvr>
                                      <p:rCtr x="794" y="0"/>
                                    </p:animMotion>
                                  </p:childTnLst>
                                </p:cTn>
                              </p:par>
                              <p:par>
                                <p:cTn id="62" presetID="10" presetClass="entr" presetSubtype="0" fill="hold" grpId="0" nodeType="withEffect">
                                  <p:stCondLst>
                                    <p:cond delay="250"/>
                                  </p:stCondLst>
                                  <p:childTnLst>
                                    <p:set>
                                      <p:cBhvr>
                                        <p:cTn id="63" dur="1" fill="hold">
                                          <p:stCondLst>
                                            <p:cond delay="0"/>
                                          </p:stCondLst>
                                        </p:cTn>
                                        <p:tgtEl>
                                          <p:spTgt spid="100"/>
                                        </p:tgtEl>
                                        <p:attrNameLst>
                                          <p:attrName>style.visibility</p:attrName>
                                        </p:attrNameLst>
                                      </p:cBhvr>
                                      <p:to>
                                        <p:strVal val="visible"/>
                                      </p:to>
                                    </p:set>
                                    <p:animEffect transition="in" filter="fade">
                                      <p:cBhvr>
                                        <p:cTn id="64" dur="250"/>
                                        <p:tgtEl>
                                          <p:spTgt spid="100"/>
                                        </p:tgtEl>
                                      </p:cBhvr>
                                    </p:animEffect>
                                  </p:childTnLst>
                                </p:cTn>
                              </p:par>
                              <p:par>
                                <p:cTn id="65" presetID="35" presetClass="path" presetSubtype="0" decel="100000" fill="hold" grpId="1" nodeType="withEffect">
                                  <p:stCondLst>
                                    <p:cond delay="250"/>
                                  </p:stCondLst>
                                  <p:childTnLst>
                                    <p:animMotion origin="layout" path="M 0.01718 -2.59259E-6 L 3.125E-6 -2.59259E-6 " pathEditMode="relative" rAng="0" ptsTypes="AA">
                                      <p:cBhvr>
                                        <p:cTn id="66" dur="1000" fill="hold"/>
                                        <p:tgtEl>
                                          <p:spTgt spid="100"/>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P spid="51" grpId="0"/>
      <p:bldP spid="51" grpId="1"/>
      <p:bldP spid="52" grpId="0"/>
      <p:bldP spid="52" grpId="1"/>
      <p:bldP spid="99" grpId="0"/>
      <p:bldP spid="99" grpId="1"/>
      <p:bldP spid="100" grpId="0"/>
      <p:bldP spid="10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CF0E5C-0EEB-FA4B-7DD0-ED4DD659AFD8}"/>
              </a:ext>
            </a:extLst>
          </p:cNvPr>
          <p:cNvSpPr>
            <a:spLocks noGrp="1"/>
          </p:cNvSpPr>
          <p:nvPr>
            <p:ph type="body" sz="quarter" idx="4294967295"/>
          </p:nvPr>
        </p:nvSpPr>
        <p:spPr>
          <a:xfrm>
            <a:off x="609600" y="4530725"/>
            <a:ext cx="6502400" cy="307777"/>
          </a:xfrm>
        </p:spPr>
        <p:txBody>
          <a:bodyPr/>
          <a:lstStyle/>
          <a:p>
            <a:r>
              <a:rPr lang="en-AU" dirty="0">
                <a:solidFill>
                  <a:schemeClr val="accent4"/>
                </a:solidFill>
              </a:rPr>
              <a:t>Innovate with collaborative apps and low code</a:t>
            </a:r>
          </a:p>
        </p:txBody>
      </p:sp>
      <p:grpSp>
        <p:nvGrpSpPr>
          <p:cNvPr id="3" name="Group 2">
            <a:extLst>
              <a:ext uri="{FF2B5EF4-FFF2-40B4-BE49-F238E27FC236}">
                <a16:creationId xmlns:a16="http://schemas.microsoft.com/office/drawing/2014/main" id="{69CAFB9C-EB4A-6FAF-1C49-3E3ACCAA2A30}"/>
              </a:ext>
            </a:extLst>
          </p:cNvPr>
          <p:cNvGrpSpPr/>
          <p:nvPr/>
        </p:nvGrpSpPr>
        <p:grpSpPr>
          <a:xfrm>
            <a:off x="574158" y="5635256"/>
            <a:ext cx="946029" cy="944107"/>
            <a:chOff x="4533580" y="1788459"/>
            <a:chExt cx="3281082" cy="3281082"/>
          </a:xfrm>
        </p:grpSpPr>
        <p:sp>
          <p:nvSpPr>
            <p:cNvPr id="4" name="Oval 3">
              <a:extLst>
                <a:ext uri="{FF2B5EF4-FFF2-40B4-BE49-F238E27FC236}">
                  <a16:creationId xmlns:a16="http://schemas.microsoft.com/office/drawing/2014/main" id="{F4FC7E56-604F-9567-FA79-302427B43F93}"/>
                </a:ext>
              </a:extLst>
            </p:cNvPr>
            <p:cNvSpPr/>
            <p:nvPr/>
          </p:nvSpPr>
          <p:spPr>
            <a:xfrm>
              <a:off x="4533580" y="1788459"/>
              <a:ext cx="3281082" cy="3281082"/>
            </a:xfrm>
            <a:prstGeom prst="ellipse">
              <a:avLst/>
            </a:prstGeom>
            <a:solidFill>
              <a:schemeClr val="accent4">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Isosceles Triangle 2">
              <a:extLst>
                <a:ext uri="{FF2B5EF4-FFF2-40B4-BE49-F238E27FC236}">
                  <a16:creationId xmlns:a16="http://schemas.microsoft.com/office/drawing/2014/main" id="{60BD4F60-56ED-188F-D625-9B0EB8D2CE18}"/>
                </a:ext>
              </a:extLst>
            </p:cNvPr>
            <p:cNvSpPr/>
            <p:nvPr/>
          </p:nvSpPr>
          <p:spPr>
            <a:xfrm rot="5400000">
              <a:off x="5850085" y="3016646"/>
              <a:ext cx="956662" cy="824708"/>
            </a:xfrm>
            <a:prstGeom prst="triangle">
              <a:avLst/>
            </a:prstGeom>
            <a:solidFill>
              <a:schemeClr val="accent3">
                <a:alpha val="5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33525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97154-B914-AADE-5881-2C24441C3DB8}"/>
              </a:ext>
            </a:extLst>
          </p:cNvPr>
          <p:cNvSpPr>
            <a:spLocks noGrp="1"/>
          </p:cNvSpPr>
          <p:nvPr>
            <p:ph type="body" sz="quarter" idx="16"/>
          </p:nvPr>
        </p:nvSpPr>
        <p:spPr/>
        <p:txBody>
          <a:bodyPr/>
          <a:lstStyle/>
          <a:p>
            <a:r>
              <a:rPr lang="en-AU" dirty="0"/>
              <a:t>HIGHLIGHT </a:t>
            </a:r>
            <a:r>
              <a:rPr lang="en-AU"/>
              <a:t>2</a:t>
            </a:r>
            <a:endParaRPr lang="en-AU" dirty="0"/>
          </a:p>
        </p:txBody>
      </p:sp>
      <p:sp>
        <p:nvSpPr>
          <p:cNvPr id="3" name="Text Placeholder 2">
            <a:extLst>
              <a:ext uri="{FF2B5EF4-FFF2-40B4-BE49-F238E27FC236}">
                <a16:creationId xmlns:a16="http://schemas.microsoft.com/office/drawing/2014/main" id="{41650459-5340-C7F4-3110-E6C7F1DA1D8C}"/>
              </a:ext>
            </a:extLst>
          </p:cNvPr>
          <p:cNvSpPr>
            <a:spLocks noGrp="1"/>
          </p:cNvSpPr>
          <p:nvPr>
            <p:ph type="body" sz="quarter" idx="14"/>
          </p:nvPr>
        </p:nvSpPr>
        <p:spPr>
          <a:xfrm>
            <a:off x="562641" y="3191934"/>
            <a:ext cx="7666960" cy="1661993"/>
          </a:xfrm>
        </p:spPr>
        <p:txBody>
          <a:bodyPr/>
          <a:lstStyle/>
          <a:p>
            <a:r>
              <a:rPr lang="en-AU" dirty="0"/>
              <a:t>Power Apps </a:t>
            </a:r>
            <a:br>
              <a:rPr lang="en-AU" dirty="0"/>
            </a:br>
            <a:r>
              <a:rPr lang="en-AU" dirty="0"/>
              <a:t>express design</a:t>
            </a:r>
          </a:p>
        </p:txBody>
      </p:sp>
      <p:sp>
        <p:nvSpPr>
          <p:cNvPr id="5" name="TextBox 4">
            <a:extLst>
              <a:ext uri="{FF2B5EF4-FFF2-40B4-BE49-F238E27FC236}">
                <a16:creationId xmlns:a16="http://schemas.microsoft.com/office/drawing/2014/main" id="{5632717C-DCCF-36DF-A7F3-DA5CC706290D}"/>
              </a:ext>
            </a:extLst>
          </p:cNvPr>
          <p:cNvSpPr txBox="1"/>
          <p:nvPr/>
        </p:nvSpPr>
        <p:spPr>
          <a:xfrm>
            <a:off x="562641" y="5089511"/>
            <a:ext cx="780855" cy="276999"/>
          </a:xfrm>
          <a:prstGeom prst="rect">
            <a:avLst/>
          </a:prstGeom>
          <a:noFill/>
        </p:spPr>
        <p:txBody>
          <a:bodyPr wrap="square" lIns="0" tIns="0" rIns="0" bIns="0" rtlCol="0">
            <a:spAutoFit/>
          </a:bodyPr>
          <a:lstStyle>
            <a:defPPr>
              <a:defRPr lang="en-US"/>
            </a:defPPr>
            <a:lvl1pPr>
              <a:defRPr>
                <a:solidFill>
                  <a:schemeClr val="accent4"/>
                </a:solidFill>
              </a:defRPr>
            </a:lvl1pPr>
          </a:lstStyle>
          <a:p>
            <a:r>
              <a:rPr lang="en-AU" dirty="0"/>
              <a:t>Preview</a:t>
            </a:r>
          </a:p>
        </p:txBody>
      </p:sp>
    </p:spTree>
    <p:extLst>
      <p:ext uri="{BB962C8B-B14F-4D97-AF65-F5344CB8AC3E}">
        <p14:creationId xmlns:p14="http://schemas.microsoft.com/office/powerpoint/2010/main" val="274709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50"/>
                                        <p:tgtEl>
                                          <p:spTgt spid="5">
                                            <p:txEl>
                                              <p:pRg st="0" end="0"/>
                                            </p:txEl>
                                          </p:spTgt>
                                        </p:tgtEl>
                                      </p:cBhvr>
                                    </p:animEffect>
                                  </p:childTnLst>
                                </p:cTn>
                              </p:par>
                              <p:par>
                                <p:cTn id="8" presetID="63" presetClass="path" presetSubtype="0" decel="100000" fill="hold" grpId="1" nodeType="withEffect">
                                  <p:stCondLst>
                                    <p:cond delay="500"/>
                                  </p:stCondLst>
                                  <p:childTnLst>
                                    <p:animMotion origin="layout" path="M -0.00833 -7.40741E-7 L -4.79167E-6 -7.40741E-7 " pathEditMode="relative" rAng="0" ptsTypes="AA">
                                      <p:cBhvr>
                                        <p:cTn id="9" dur="1000" fill="hold"/>
                                        <p:tgtEl>
                                          <p:spTgt spid="5">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CF0E5C-0EEB-FA4B-7DD0-ED4DD659AFD8}"/>
              </a:ext>
            </a:extLst>
          </p:cNvPr>
          <p:cNvSpPr>
            <a:spLocks noGrp="1"/>
          </p:cNvSpPr>
          <p:nvPr>
            <p:ph type="body" sz="quarter" idx="4294967295"/>
          </p:nvPr>
        </p:nvSpPr>
        <p:spPr>
          <a:xfrm>
            <a:off x="609600" y="4530725"/>
            <a:ext cx="6502400" cy="307777"/>
          </a:xfrm>
        </p:spPr>
        <p:txBody>
          <a:bodyPr/>
          <a:lstStyle/>
          <a:p>
            <a:r>
              <a:rPr lang="en-AU" dirty="0">
                <a:solidFill>
                  <a:schemeClr val="accent4"/>
                </a:solidFill>
              </a:rPr>
              <a:t>Innovate with collaborative apps and low code</a:t>
            </a:r>
          </a:p>
        </p:txBody>
      </p:sp>
      <p:grpSp>
        <p:nvGrpSpPr>
          <p:cNvPr id="3" name="Group 2">
            <a:extLst>
              <a:ext uri="{FF2B5EF4-FFF2-40B4-BE49-F238E27FC236}">
                <a16:creationId xmlns:a16="http://schemas.microsoft.com/office/drawing/2014/main" id="{69CAFB9C-EB4A-6FAF-1C49-3E3ACCAA2A30}"/>
              </a:ext>
            </a:extLst>
          </p:cNvPr>
          <p:cNvGrpSpPr/>
          <p:nvPr/>
        </p:nvGrpSpPr>
        <p:grpSpPr>
          <a:xfrm>
            <a:off x="574158" y="5635256"/>
            <a:ext cx="946029" cy="944107"/>
            <a:chOff x="4533580" y="1788459"/>
            <a:chExt cx="3281082" cy="3281082"/>
          </a:xfrm>
        </p:grpSpPr>
        <p:sp>
          <p:nvSpPr>
            <p:cNvPr id="4" name="Oval 3">
              <a:extLst>
                <a:ext uri="{FF2B5EF4-FFF2-40B4-BE49-F238E27FC236}">
                  <a16:creationId xmlns:a16="http://schemas.microsoft.com/office/drawing/2014/main" id="{F4FC7E56-604F-9567-FA79-302427B43F93}"/>
                </a:ext>
              </a:extLst>
            </p:cNvPr>
            <p:cNvSpPr/>
            <p:nvPr/>
          </p:nvSpPr>
          <p:spPr>
            <a:xfrm>
              <a:off x="4533580" y="1788459"/>
              <a:ext cx="3281082" cy="3281082"/>
            </a:xfrm>
            <a:prstGeom prst="ellipse">
              <a:avLst/>
            </a:prstGeom>
            <a:solidFill>
              <a:schemeClr val="accent4">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Isosceles Triangle 2">
              <a:extLst>
                <a:ext uri="{FF2B5EF4-FFF2-40B4-BE49-F238E27FC236}">
                  <a16:creationId xmlns:a16="http://schemas.microsoft.com/office/drawing/2014/main" id="{60BD4F60-56ED-188F-D625-9B0EB8D2CE18}"/>
                </a:ext>
              </a:extLst>
            </p:cNvPr>
            <p:cNvSpPr/>
            <p:nvPr/>
          </p:nvSpPr>
          <p:spPr>
            <a:xfrm rot="5400000">
              <a:off x="5850085" y="3016646"/>
              <a:ext cx="956662" cy="824708"/>
            </a:xfrm>
            <a:prstGeom prst="triangle">
              <a:avLst/>
            </a:prstGeom>
            <a:solidFill>
              <a:schemeClr val="accent3">
                <a:alpha val="5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44322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5F6FA-32E0-AB90-D866-3B61A272E9B8}"/>
              </a:ext>
            </a:extLst>
          </p:cNvPr>
          <p:cNvSpPr>
            <a:spLocks noGrp="1"/>
          </p:cNvSpPr>
          <p:nvPr>
            <p:ph type="body" sz="quarter" idx="15"/>
          </p:nvPr>
        </p:nvSpPr>
        <p:spPr>
          <a:xfrm>
            <a:off x="5512188" y="430036"/>
            <a:ext cx="6146985" cy="4497564"/>
          </a:xfrm>
        </p:spPr>
        <p:txBody>
          <a:bodyPr/>
          <a:lstStyle/>
          <a:p>
            <a:r>
              <a:rPr lang="en-AU" b="0" i="0">
                <a:solidFill>
                  <a:srgbClr val="000000"/>
                </a:solidFill>
                <a:effectLst/>
                <a:latin typeface="Times New Roman" panose="02020603050405020304" pitchFamily="18" charset="0"/>
              </a:rPr>
              <a:t> </a:t>
            </a:r>
            <a:endParaRPr lang="en-AU"/>
          </a:p>
        </p:txBody>
      </p:sp>
      <p:sp>
        <p:nvSpPr>
          <p:cNvPr id="3" name="Title 2">
            <a:extLst>
              <a:ext uri="{FF2B5EF4-FFF2-40B4-BE49-F238E27FC236}">
                <a16:creationId xmlns:a16="http://schemas.microsoft.com/office/drawing/2014/main" id="{860F328C-ADB3-336B-AC47-7B5823A70C61}"/>
              </a:ext>
            </a:extLst>
          </p:cNvPr>
          <p:cNvSpPr>
            <a:spLocks noGrp="1"/>
          </p:cNvSpPr>
          <p:nvPr>
            <p:ph type="title"/>
          </p:nvPr>
        </p:nvSpPr>
        <p:spPr>
          <a:xfrm>
            <a:off x="539999" y="430035"/>
            <a:ext cx="3828801" cy="2031325"/>
          </a:xfrm>
        </p:spPr>
        <p:txBody>
          <a:bodyPr/>
          <a:lstStyle/>
          <a:p>
            <a:r>
              <a:rPr lang="en-AU"/>
              <a:t>Innovate at speed with express design</a:t>
            </a:r>
          </a:p>
        </p:txBody>
      </p:sp>
      <p:grpSp>
        <p:nvGrpSpPr>
          <p:cNvPr id="4" name="Group 3">
            <a:extLst>
              <a:ext uri="{FF2B5EF4-FFF2-40B4-BE49-F238E27FC236}">
                <a16:creationId xmlns:a16="http://schemas.microsoft.com/office/drawing/2014/main" id="{24CC6270-D28D-4FD7-B350-77BD948E346F}"/>
              </a:ext>
              <a:ext uri="{C183D7F6-B498-43B3-948B-1728B52AA6E4}">
                <adec:decorative xmlns:adec="http://schemas.microsoft.com/office/drawing/2017/decorative" val="1"/>
              </a:ext>
            </a:extLst>
          </p:cNvPr>
          <p:cNvGrpSpPr/>
          <p:nvPr/>
        </p:nvGrpSpPr>
        <p:grpSpPr>
          <a:xfrm>
            <a:off x="5908193" y="4508128"/>
            <a:ext cx="862258" cy="862258"/>
            <a:chOff x="1387521" y="3180425"/>
            <a:chExt cx="773546" cy="773546"/>
          </a:xfrm>
        </p:grpSpPr>
        <p:sp>
          <p:nvSpPr>
            <p:cNvPr id="28" name="Oval 27">
              <a:extLst>
                <a:ext uri="{FF2B5EF4-FFF2-40B4-BE49-F238E27FC236}">
                  <a16:creationId xmlns:a16="http://schemas.microsoft.com/office/drawing/2014/main" id="{8F5538C9-FA3C-44FF-A479-A3F991C25883}"/>
                </a:ext>
              </a:extLst>
            </p:cNvPr>
            <p:cNvSpPr/>
            <p:nvPr/>
          </p:nvSpPr>
          <p:spPr bwMode="auto">
            <a:xfrm rot="2700000">
              <a:off x="1387521" y="3180425"/>
              <a:ext cx="773546" cy="773546"/>
            </a:xfrm>
            <a:prstGeom prst="ellipse">
              <a:avLst/>
            </a:prstGeom>
            <a:solidFill>
              <a:schemeClr val="bg1"/>
            </a:solidFill>
            <a:ln w="31750" cap="flat" cmpd="sng" algn="ctr">
              <a:solidFill>
                <a:schemeClr val="accent3"/>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29" name="availability zones" descr="availability zones">
              <a:extLst>
                <a:ext uri="{FF2B5EF4-FFF2-40B4-BE49-F238E27FC236}">
                  <a16:creationId xmlns:a16="http://schemas.microsoft.com/office/drawing/2014/main" id="{CA7FA74F-B81A-414C-85F8-623F561A660E}"/>
                </a:ext>
              </a:extLst>
            </p:cNvPr>
            <p:cNvGrpSpPr>
              <a:grpSpLocks noChangeAspect="1"/>
            </p:cNvGrpSpPr>
            <p:nvPr/>
          </p:nvGrpSpPr>
          <p:grpSpPr bwMode="auto">
            <a:xfrm>
              <a:off x="1515825" y="3332430"/>
              <a:ext cx="518706" cy="469548"/>
              <a:chOff x="3409" y="755"/>
              <a:chExt cx="306" cy="277"/>
            </a:xfrm>
            <a:solidFill>
              <a:srgbClr val="D59DFF"/>
            </a:solidFill>
          </p:grpSpPr>
          <p:sp>
            <p:nvSpPr>
              <p:cNvPr id="30" name="Freeform 111">
                <a:extLst>
                  <a:ext uri="{FF2B5EF4-FFF2-40B4-BE49-F238E27FC236}">
                    <a16:creationId xmlns:a16="http://schemas.microsoft.com/office/drawing/2014/main" id="{4B704F21-9BCD-4A90-992C-C6822EBE6A4B}"/>
                  </a:ext>
                </a:extLst>
              </p:cNvPr>
              <p:cNvSpPr>
                <a:spLocks/>
              </p:cNvSpPr>
              <p:nvPr/>
            </p:nvSpPr>
            <p:spPr bwMode="auto">
              <a:xfrm>
                <a:off x="3435" y="955"/>
                <a:ext cx="52" cy="51"/>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4"/>
                      <a:pt x="66" y="43"/>
                      <a:pt x="54" y="54"/>
                    </a:cubicBezTo>
                    <a:cubicBezTo>
                      <a:pt x="42" y="66"/>
                      <a:pt x="23" y="66"/>
                      <a:pt x="11" y="54"/>
                    </a:cubicBezTo>
                    <a:cubicBezTo>
                      <a:pt x="0" y="43"/>
                      <a:pt x="0" y="24"/>
                      <a:pt x="11" y="12"/>
                    </a:cubicBez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1" name="Freeform 112">
                <a:extLst>
                  <a:ext uri="{FF2B5EF4-FFF2-40B4-BE49-F238E27FC236}">
                    <a16:creationId xmlns:a16="http://schemas.microsoft.com/office/drawing/2014/main" id="{6F61C540-E6C0-47B9-8382-AD9EF879D924}"/>
                  </a:ext>
                </a:extLst>
              </p:cNvPr>
              <p:cNvSpPr>
                <a:spLocks noEditPoints="1"/>
              </p:cNvSpPr>
              <p:nvPr/>
            </p:nvSpPr>
            <p:spPr bwMode="auto">
              <a:xfrm>
                <a:off x="3409" y="889"/>
                <a:ext cx="146" cy="143"/>
              </a:xfrm>
              <a:custGeom>
                <a:avLst/>
                <a:gdLst>
                  <a:gd name="T0" fmla="*/ 181 w 189"/>
                  <a:gd name="T1" fmla="*/ 104 h 186"/>
                  <a:gd name="T2" fmla="*/ 153 w 189"/>
                  <a:gd name="T3" fmla="*/ 104 h 186"/>
                  <a:gd name="T4" fmla="*/ 147 w 189"/>
                  <a:gd name="T5" fmla="*/ 114 h 186"/>
                  <a:gd name="T6" fmla="*/ 127 w 189"/>
                  <a:gd name="T7" fmla="*/ 114 h 186"/>
                  <a:gd name="T8" fmla="*/ 110 w 189"/>
                  <a:gd name="T9" fmla="*/ 76 h 186"/>
                  <a:gd name="T10" fmla="*/ 89 w 189"/>
                  <a:gd name="T11" fmla="*/ 63 h 186"/>
                  <a:gd name="T12" fmla="*/ 102 w 189"/>
                  <a:gd name="T13" fmla="*/ 41 h 186"/>
                  <a:gd name="T14" fmla="*/ 113 w 189"/>
                  <a:gd name="T15" fmla="*/ 42 h 186"/>
                  <a:gd name="T16" fmla="*/ 128 w 189"/>
                  <a:gd name="T17" fmla="*/ 18 h 186"/>
                  <a:gd name="T18" fmla="*/ 104 w 189"/>
                  <a:gd name="T19" fmla="*/ 2 h 186"/>
                  <a:gd name="T20" fmla="*/ 89 w 189"/>
                  <a:gd name="T21" fmla="*/ 27 h 186"/>
                  <a:gd name="T22" fmla="*/ 94 w 189"/>
                  <a:gd name="T23" fmla="*/ 36 h 186"/>
                  <a:gd name="T24" fmla="*/ 79 w 189"/>
                  <a:gd name="T25" fmla="*/ 60 h 186"/>
                  <a:gd name="T26" fmla="*/ 24 w 189"/>
                  <a:gd name="T27" fmla="*/ 76 h 186"/>
                  <a:gd name="T28" fmla="*/ 24 w 189"/>
                  <a:gd name="T29" fmla="*/ 162 h 186"/>
                  <a:gd name="T30" fmla="*/ 110 w 189"/>
                  <a:gd name="T31" fmla="*/ 162 h 186"/>
                  <a:gd name="T32" fmla="*/ 127 w 189"/>
                  <a:gd name="T33" fmla="*/ 124 h 186"/>
                  <a:gd name="T34" fmla="*/ 147 w 189"/>
                  <a:gd name="T35" fmla="*/ 124 h 186"/>
                  <a:gd name="T36" fmla="*/ 153 w 189"/>
                  <a:gd name="T37" fmla="*/ 133 h 186"/>
                  <a:gd name="T38" fmla="*/ 181 w 189"/>
                  <a:gd name="T39" fmla="*/ 133 h 186"/>
                  <a:gd name="T40" fmla="*/ 181 w 189"/>
                  <a:gd name="T41" fmla="*/ 104 h 186"/>
                  <a:gd name="T42" fmla="*/ 100 w 189"/>
                  <a:gd name="T43" fmla="*/ 153 h 186"/>
                  <a:gd name="T44" fmla="*/ 33 w 189"/>
                  <a:gd name="T45" fmla="*/ 153 h 186"/>
                  <a:gd name="T46" fmla="*/ 33 w 189"/>
                  <a:gd name="T47" fmla="*/ 86 h 186"/>
                  <a:gd name="T48" fmla="*/ 100 w 189"/>
                  <a:gd name="T49" fmla="*/ 86 h 186"/>
                  <a:gd name="T50" fmla="*/ 100 w 189"/>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86">
                    <a:moveTo>
                      <a:pt x="181" y="104"/>
                    </a:moveTo>
                    <a:cubicBezTo>
                      <a:pt x="173" y="97"/>
                      <a:pt x="160" y="97"/>
                      <a:pt x="153" y="104"/>
                    </a:cubicBezTo>
                    <a:cubicBezTo>
                      <a:pt x="150" y="107"/>
                      <a:pt x="148" y="110"/>
                      <a:pt x="147" y="114"/>
                    </a:cubicBezTo>
                    <a:cubicBezTo>
                      <a:pt x="127" y="114"/>
                      <a:pt x="127" y="114"/>
                      <a:pt x="127" y="114"/>
                    </a:cubicBezTo>
                    <a:cubicBezTo>
                      <a:pt x="126" y="100"/>
                      <a:pt x="120" y="87"/>
                      <a:pt x="110" y="76"/>
                    </a:cubicBezTo>
                    <a:cubicBezTo>
                      <a:pt x="104" y="70"/>
                      <a:pt x="97" y="66"/>
                      <a:pt x="89" y="63"/>
                    </a:cubicBezTo>
                    <a:cubicBezTo>
                      <a:pt x="102" y="41"/>
                      <a:pt x="102" y="41"/>
                      <a:pt x="102" y="41"/>
                    </a:cubicBezTo>
                    <a:cubicBezTo>
                      <a:pt x="106" y="42"/>
                      <a:pt x="109" y="43"/>
                      <a:pt x="113" y="42"/>
                    </a:cubicBezTo>
                    <a:cubicBezTo>
                      <a:pt x="124" y="39"/>
                      <a:pt x="131" y="28"/>
                      <a:pt x="128" y="18"/>
                    </a:cubicBezTo>
                    <a:cubicBezTo>
                      <a:pt x="126" y="7"/>
                      <a:pt x="115" y="0"/>
                      <a:pt x="104" y="2"/>
                    </a:cubicBezTo>
                    <a:cubicBezTo>
                      <a:pt x="93" y="5"/>
                      <a:pt x="86" y="16"/>
                      <a:pt x="89" y="27"/>
                    </a:cubicBezTo>
                    <a:cubicBezTo>
                      <a:pt x="90" y="30"/>
                      <a:pt x="92" y="34"/>
                      <a:pt x="94" y="36"/>
                    </a:cubicBezTo>
                    <a:cubicBezTo>
                      <a:pt x="79" y="60"/>
                      <a:pt x="79" y="60"/>
                      <a:pt x="79" y="60"/>
                    </a:cubicBezTo>
                    <a:cubicBezTo>
                      <a:pt x="60" y="55"/>
                      <a:pt x="39" y="61"/>
                      <a:pt x="24" y="76"/>
                    </a:cubicBezTo>
                    <a:cubicBezTo>
                      <a:pt x="0" y="100"/>
                      <a:pt x="0" y="138"/>
                      <a:pt x="24" y="162"/>
                    </a:cubicBezTo>
                    <a:cubicBezTo>
                      <a:pt x="48" y="186"/>
                      <a:pt x="86" y="186"/>
                      <a:pt x="110" y="162"/>
                    </a:cubicBezTo>
                    <a:cubicBezTo>
                      <a:pt x="121" y="151"/>
                      <a:pt x="126" y="138"/>
                      <a:pt x="127" y="124"/>
                    </a:cubicBezTo>
                    <a:cubicBezTo>
                      <a:pt x="147" y="124"/>
                      <a:pt x="147" y="124"/>
                      <a:pt x="147" y="124"/>
                    </a:cubicBezTo>
                    <a:cubicBezTo>
                      <a:pt x="148" y="127"/>
                      <a:pt x="150" y="130"/>
                      <a:pt x="153" y="133"/>
                    </a:cubicBezTo>
                    <a:cubicBezTo>
                      <a:pt x="160" y="141"/>
                      <a:pt x="173" y="141"/>
                      <a:pt x="181" y="133"/>
                    </a:cubicBezTo>
                    <a:cubicBezTo>
                      <a:pt x="189" y="125"/>
                      <a:pt x="189" y="112"/>
                      <a:pt x="181" y="104"/>
                    </a:cubicBezTo>
                    <a:close/>
                    <a:moveTo>
                      <a:pt x="100" y="153"/>
                    </a:moveTo>
                    <a:cubicBezTo>
                      <a:pt x="82" y="171"/>
                      <a:pt x="52" y="171"/>
                      <a:pt x="33" y="153"/>
                    </a:cubicBezTo>
                    <a:cubicBezTo>
                      <a:pt x="15" y="134"/>
                      <a:pt x="15" y="104"/>
                      <a:pt x="33" y="86"/>
                    </a:cubicBezTo>
                    <a:cubicBezTo>
                      <a:pt x="52" y="67"/>
                      <a:pt x="82" y="67"/>
                      <a:pt x="100" y="86"/>
                    </a:cubicBezTo>
                    <a:cubicBezTo>
                      <a:pt x="119" y="104"/>
                      <a:pt x="119" y="134"/>
                      <a:pt x="100" y="15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2" name="Freeform 113">
                <a:extLst>
                  <a:ext uri="{FF2B5EF4-FFF2-40B4-BE49-F238E27FC236}">
                    <a16:creationId xmlns:a16="http://schemas.microsoft.com/office/drawing/2014/main" id="{E523BD31-75FA-4227-8EB2-6A22C253195A}"/>
                  </a:ext>
                </a:extLst>
              </p:cNvPr>
              <p:cNvSpPr>
                <a:spLocks/>
              </p:cNvSpPr>
              <p:nvPr/>
            </p:nvSpPr>
            <p:spPr bwMode="auto">
              <a:xfrm>
                <a:off x="3537" y="782"/>
                <a:ext cx="51" cy="50"/>
              </a:xfrm>
              <a:custGeom>
                <a:avLst/>
                <a:gdLst>
                  <a:gd name="T0" fmla="*/ 11 w 66"/>
                  <a:gd name="T1" fmla="*/ 11 h 65"/>
                  <a:gd name="T2" fmla="*/ 54 w 66"/>
                  <a:gd name="T3" fmla="*/ 11 h 65"/>
                  <a:gd name="T4" fmla="*/ 54 w 66"/>
                  <a:gd name="T5" fmla="*/ 54 h 65"/>
                  <a:gd name="T6" fmla="*/ 11 w 66"/>
                  <a:gd name="T7" fmla="*/ 54 h 65"/>
                  <a:gd name="T8" fmla="*/ 11 w 66"/>
                  <a:gd name="T9" fmla="*/ 11 h 65"/>
                </a:gdLst>
                <a:ahLst/>
                <a:cxnLst>
                  <a:cxn ang="0">
                    <a:pos x="T0" y="T1"/>
                  </a:cxn>
                  <a:cxn ang="0">
                    <a:pos x="T2" y="T3"/>
                  </a:cxn>
                  <a:cxn ang="0">
                    <a:pos x="T4" y="T5"/>
                  </a:cxn>
                  <a:cxn ang="0">
                    <a:pos x="T6" y="T7"/>
                  </a:cxn>
                  <a:cxn ang="0">
                    <a:pos x="T8" y="T9"/>
                  </a:cxn>
                </a:cxnLst>
                <a:rect l="0" t="0" r="r" b="b"/>
                <a:pathLst>
                  <a:path w="66" h="65">
                    <a:moveTo>
                      <a:pt x="11" y="11"/>
                    </a:moveTo>
                    <a:cubicBezTo>
                      <a:pt x="23" y="0"/>
                      <a:pt x="42" y="0"/>
                      <a:pt x="54" y="11"/>
                    </a:cubicBezTo>
                    <a:cubicBezTo>
                      <a:pt x="66" y="23"/>
                      <a:pt x="66" y="42"/>
                      <a:pt x="54" y="54"/>
                    </a:cubicBezTo>
                    <a:cubicBezTo>
                      <a:pt x="42" y="65"/>
                      <a:pt x="23" y="65"/>
                      <a:pt x="11" y="54"/>
                    </a:cubicBezTo>
                    <a:cubicBezTo>
                      <a:pt x="0" y="42"/>
                      <a:pt x="0" y="23"/>
                      <a:pt x="11" y="11"/>
                    </a:cubicBez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3" name="Freeform 114">
                <a:extLst>
                  <a:ext uri="{FF2B5EF4-FFF2-40B4-BE49-F238E27FC236}">
                    <a16:creationId xmlns:a16="http://schemas.microsoft.com/office/drawing/2014/main" id="{643E12C1-7EAF-41A0-824A-D3B718125695}"/>
                  </a:ext>
                </a:extLst>
              </p:cNvPr>
              <p:cNvSpPr>
                <a:spLocks noEditPoints="1"/>
              </p:cNvSpPr>
              <p:nvPr/>
            </p:nvSpPr>
            <p:spPr bwMode="auto">
              <a:xfrm>
                <a:off x="3500" y="755"/>
                <a:ext cx="123" cy="128"/>
              </a:xfrm>
              <a:custGeom>
                <a:avLst/>
                <a:gdLst>
                  <a:gd name="T0" fmla="*/ 141 w 158"/>
                  <a:gd name="T1" fmla="*/ 123 h 165"/>
                  <a:gd name="T2" fmla="*/ 130 w 158"/>
                  <a:gd name="T3" fmla="*/ 123 h 165"/>
                  <a:gd name="T4" fmla="*/ 122 w 158"/>
                  <a:gd name="T5" fmla="*/ 110 h 165"/>
                  <a:gd name="T6" fmla="*/ 123 w 158"/>
                  <a:gd name="T7" fmla="*/ 110 h 165"/>
                  <a:gd name="T8" fmla="*/ 123 w 158"/>
                  <a:gd name="T9" fmla="*/ 24 h 165"/>
                  <a:gd name="T10" fmla="*/ 37 w 158"/>
                  <a:gd name="T11" fmla="*/ 24 h 165"/>
                  <a:gd name="T12" fmla="*/ 37 w 158"/>
                  <a:gd name="T13" fmla="*/ 110 h 165"/>
                  <a:gd name="T14" fmla="*/ 37 w 158"/>
                  <a:gd name="T15" fmla="*/ 110 h 165"/>
                  <a:gd name="T16" fmla="*/ 28 w 158"/>
                  <a:gd name="T17" fmla="*/ 123 h 165"/>
                  <a:gd name="T18" fmla="*/ 18 w 158"/>
                  <a:gd name="T19" fmla="*/ 123 h 165"/>
                  <a:gd name="T20" fmla="*/ 3 w 158"/>
                  <a:gd name="T21" fmla="*/ 147 h 165"/>
                  <a:gd name="T22" fmla="*/ 27 w 158"/>
                  <a:gd name="T23" fmla="*/ 162 h 165"/>
                  <a:gd name="T24" fmla="*/ 42 w 158"/>
                  <a:gd name="T25" fmla="*/ 138 h 165"/>
                  <a:gd name="T26" fmla="*/ 37 w 158"/>
                  <a:gd name="T27" fmla="*/ 128 h 165"/>
                  <a:gd name="T28" fmla="*/ 45 w 158"/>
                  <a:gd name="T29" fmla="*/ 116 h 165"/>
                  <a:gd name="T30" fmla="*/ 114 w 158"/>
                  <a:gd name="T31" fmla="*/ 117 h 165"/>
                  <a:gd name="T32" fmla="*/ 122 w 158"/>
                  <a:gd name="T33" fmla="*/ 128 h 165"/>
                  <a:gd name="T34" fmla="*/ 117 w 158"/>
                  <a:gd name="T35" fmla="*/ 138 h 165"/>
                  <a:gd name="T36" fmla="*/ 132 w 158"/>
                  <a:gd name="T37" fmla="*/ 162 h 165"/>
                  <a:gd name="T38" fmla="*/ 156 w 158"/>
                  <a:gd name="T39" fmla="*/ 147 h 165"/>
                  <a:gd name="T40" fmla="*/ 141 w 158"/>
                  <a:gd name="T41" fmla="*/ 123 h 165"/>
                  <a:gd name="T42" fmla="*/ 46 w 158"/>
                  <a:gd name="T43" fmla="*/ 100 h 165"/>
                  <a:gd name="T44" fmla="*/ 46 w 158"/>
                  <a:gd name="T45" fmla="*/ 33 h 165"/>
                  <a:gd name="T46" fmla="*/ 113 w 158"/>
                  <a:gd name="T47" fmla="*/ 33 h 165"/>
                  <a:gd name="T48" fmla="*/ 113 w 158"/>
                  <a:gd name="T49" fmla="*/ 100 h 165"/>
                  <a:gd name="T50" fmla="*/ 46 w 158"/>
                  <a:gd name="T51" fmla="*/ 10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141" y="123"/>
                    </a:moveTo>
                    <a:cubicBezTo>
                      <a:pt x="137" y="122"/>
                      <a:pt x="134" y="122"/>
                      <a:pt x="130" y="123"/>
                    </a:cubicBezTo>
                    <a:cubicBezTo>
                      <a:pt x="122" y="110"/>
                      <a:pt x="122" y="110"/>
                      <a:pt x="122" y="110"/>
                    </a:cubicBezTo>
                    <a:cubicBezTo>
                      <a:pt x="122" y="110"/>
                      <a:pt x="123" y="110"/>
                      <a:pt x="123" y="110"/>
                    </a:cubicBezTo>
                    <a:cubicBezTo>
                      <a:pt x="146" y="86"/>
                      <a:pt x="146" y="47"/>
                      <a:pt x="123" y="24"/>
                    </a:cubicBezTo>
                    <a:cubicBezTo>
                      <a:pt x="99" y="0"/>
                      <a:pt x="60" y="0"/>
                      <a:pt x="37" y="24"/>
                    </a:cubicBezTo>
                    <a:cubicBezTo>
                      <a:pt x="13" y="47"/>
                      <a:pt x="13" y="86"/>
                      <a:pt x="37" y="110"/>
                    </a:cubicBezTo>
                    <a:cubicBezTo>
                      <a:pt x="37" y="110"/>
                      <a:pt x="37" y="110"/>
                      <a:pt x="37" y="110"/>
                    </a:cubicBezTo>
                    <a:cubicBezTo>
                      <a:pt x="28" y="123"/>
                      <a:pt x="28" y="123"/>
                      <a:pt x="28" y="123"/>
                    </a:cubicBezTo>
                    <a:cubicBezTo>
                      <a:pt x="25" y="122"/>
                      <a:pt x="21" y="122"/>
                      <a:pt x="18" y="123"/>
                    </a:cubicBezTo>
                    <a:cubicBezTo>
                      <a:pt x="7" y="125"/>
                      <a:pt x="0" y="136"/>
                      <a:pt x="3" y="147"/>
                    </a:cubicBezTo>
                    <a:cubicBezTo>
                      <a:pt x="5" y="158"/>
                      <a:pt x="16" y="165"/>
                      <a:pt x="27" y="162"/>
                    </a:cubicBezTo>
                    <a:cubicBezTo>
                      <a:pt x="38" y="159"/>
                      <a:pt x="45" y="149"/>
                      <a:pt x="42" y="138"/>
                    </a:cubicBezTo>
                    <a:cubicBezTo>
                      <a:pt x="41" y="134"/>
                      <a:pt x="39" y="131"/>
                      <a:pt x="37" y="128"/>
                    </a:cubicBezTo>
                    <a:cubicBezTo>
                      <a:pt x="45" y="116"/>
                      <a:pt x="45" y="116"/>
                      <a:pt x="45" y="116"/>
                    </a:cubicBezTo>
                    <a:cubicBezTo>
                      <a:pt x="65" y="131"/>
                      <a:pt x="93" y="131"/>
                      <a:pt x="114" y="117"/>
                    </a:cubicBezTo>
                    <a:cubicBezTo>
                      <a:pt x="122" y="128"/>
                      <a:pt x="122" y="128"/>
                      <a:pt x="122" y="128"/>
                    </a:cubicBezTo>
                    <a:cubicBezTo>
                      <a:pt x="119" y="131"/>
                      <a:pt x="117" y="134"/>
                      <a:pt x="117" y="138"/>
                    </a:cubicBezTo>
                    <a:cubicBezTo>
                      <a:pt x="114" y="149"/>
                      <a:pt x="121" y="160"/>
                      <a:pt x="132" y="162"/>
                    </a:cubicBezTo>
                    <a:cubicBezTo>
                      <a:pt x="142" y="165"/>
                      <a:pt x="153" y="158"/>
                      <a:pt x="156" y="147"/>
                    </a:cubicBezTo>
                    <a:cubicBezTo>
                      <a:pt x="158" y="136"/>
                      <a:pt x="152" y="125"/>
                      <a:pt x="141" y="123"/>
                    </a:cubicBezTo>
                    <a:close/>
                    <a:moveTo>
                      <a:pt x="46" y="100"/>
                    </a:moveTo>
                    <a:cubicBezTo>
                      <a:pt x="28" y="82"/>
                      <a:pt x="28" y="51"/>
                      <a:pt x="46" y="33"/>
                    </a:cubicBezTo>
                    <a:cubicBezTo>
                      <a:pt x="65" y="15"/>
                      <a:pt x="95" y="15"/>
                      <a:pt x="113" y="33"/>
                    </a:cubicBezTo>
                    <a:cubicBezTo>
                      <a:pt x="132" y="52"/>
                      <a:pt x="132" y="82"/>
                      <a:pt x="113" y="100"/>
                    </a:cubicBezTo>
                    <a:cubicBezTo>
                      <a:pt x="95" y="118"/>
                      <a:pt x="65" y="118"/>
                      <a:pt x="46" y="1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34" name="Freeform 115">
                <a:extLst>
                  <a:ext uri="{FF2B5EF4-FFF2-40B4-BE49-F238E27FC236}">
                    <a16:creationId xmlns:a16="http://schemas.microsoft.com/office/drawing/2014/main" id="{60FD7C4F-2963-4226-8240-3F70618FD39E}"/>
                  </a:ext>
                </a:extLst>
              </p:cNvPr>
              <p:cNvSpPr>
                <a:spLocks/>
              </p:cNvSpPr>
              <p:nvPr/>
            </p:nvSpPr>
            <p:spPr bwMode="auto">
              <a:xfrm>
                <a:off x="3638" y="955"/>
                <a:ext cx="51" cy="51"/>
              </a:xfrm>
              <a:custGeom>
                <a:avLst/>
                <a:gdLst>
                  <a:gd name="T0" fmla="*/ 12 w 66"/>
                  <a:gd name="T1" fmla="*/ 12 h 66"/>
                  <a:gd name="T2" fmla="*/ 54 w 66"/>
                  <a:gd name="T3" fmla="*/ 12 h 66"/>
                  <a:gd name="T4" fmla="*/ 54 w 66"/>
                  <a:gd name="T5" fmla="*/ 54 h 66"/>
                  <a:gd name="T6" fmla="*/ 11 w 66"/>
                  <a:gd name="T7" fmla="*/ 54 h 66"/>
                  <a:gd name="T8" fmla="*/ 12 w 66"/>
                  <a:gd name="T9" fmla="*/ 12 h 66"/>
                </a:gdLst>
                <a:ahLst/>
                <a:cxnLst>
                  <a:cxn ang="0">
                    <a:pos x="T0" y="T1"/>
                  </a:cxn>
                  <a:cxn ang="0">
                    <a:pos x="T2" y="T3"/>
                  </a:cxn>
                  <a:cxn ang="0">
                    <a:pos x="T4" y="T5"/>
                  </a:cxn>
                  <a:cxn ang="0">
                    <a:pos x="T6" y="T7"/>
                  </a:cxn>
                  <a:cxn ang="0">
                    <a:pos x="T8" y="T9"/>
                  </a:cxn>
                </a:cxnLst>
                <a:rect l="0" t="0" r="r" b="b"/>
                <a:pathLst>
                  <a:path w="66" h="66">
                    <a:moveTo>
                      <a:pt x="12" y="12"/>
                    </a:moveTo>
                    <a:cubicBezTo>
                      <a:pt x="23" y="0"/>
                      <a:pt x="42" y="0"/>
                      <a:pt x="54" y="12"/>
                    </a:cubicBezTo>
                    <a:cubicBezTo>
                      <a:pt x="66" y="24"/>
                      <a:pt x="66" y="43"/>
                      <a:pt x="54" y="54"/>
                    </a:cubicBezTo>
                    <a:cubicBezTo>
                      <a:pt x="42" y="66"/>
                      <a:pt x="23" y="66"/>
                      <a:pt x="11" y="54"/>
                    </a:cubicBezTo>
                    <a:cubicBezTo>
                      <a:pt x="0" y="42"/>
                      <a:pt x="0" y="23"/>
                      <a:pt x="12" y="12"/>
                    </a:cubicBez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 name="Freeform 116">
                <a:extLst>
                  <a:ext uri="{FF2B5EF4-FFF2-40B4-BE49-F238E27FC236}">
                    <a16:creationId xmlns:a16="http://schemas.microsoft.com/office/drawing/2014/main" id="{6C5FE90A-6986-4B26-A9F1-08E9F842974A}"/>
                  </a:ext>
                </a:extLst>
              </p:cNvPr>
              <p:cNvSpPr>
                <a:spLocks noEditPoints="1"/>
              </p:cNvSpPr>
              <p:nvPr/>
            </p:nvSpPr>
            <p:spPr bwMode="auto">
              <a:xfrm>
                <a:off x="3568" y="889"/>
                <a:ext cx="147" cy="143"/>
              </a:xfrm>
              <a:custGeom>
                <a:avLst/>
                <a:gdLst>
                  <a:gd name="T0" fmla="*/ 166 w 190"/>
                  <a:gd name="T1" fmla="*/ 76 h 186"/>
                  <a:gd name="T2" fmla="*/ 109 w 190"/>
                  <a:gd name="T3" fmla="*/ 60 h 186"/>
                  <a:gd name="T4" fmla="*/ 95 w 190"/>
                  <a:gd name="T5" fmla="*/ 36 h 186"/>
                  <a:gd name="T6" fmla="*/ 100 w 190"/>
                  <a:gd name="T7" fmla="*/ 27 h 186"/>
                  <a:gd name="T8" fmla="*/ 85 w 190"/>
                  <a:gd name="T9" fmla="*/ 3 h 186"/>
                  <a:gd name="T10" fmla="*/ 61 w 190"/>
                  <a:gd name="T11" fmla="*/ 18 h 186"/>
                  <a:gd name="T12" fmla="*/ 76 w 190"/>
                  <a:gd name="T13" fmla="*/ 42 h 186"/>
                  <a:gd name="T14" fmla="*/ 86 w 190"/>
                  <a:gd name="T15" fmla="*/ 42 h 186"/>
                  <a:gd name="T16" fmla="*/ 99 w 190"/>
                  <a:gd name="T17" fmla="*/ 63 h 186"/>
                  <a:gd name="T18" fmla="*/ 80 w 190"/>
                  <a:gd name="T19" fmla="*/ 76 h 186"/>
                  <a:gd name="T20" fmla="*/ 62 w 190"/>
                  <a:gd name="T21" fmla="*/ 114 h 186"/>
                  <a:gd name="T22" fmla="*/ 41 w 190"/>
                  <a:gd name="T23" fmla="*/ 114 h 186"/>
                  <a:gd name="T24" fmla="*/ 36 w 190"/>
                  <a:gd name="T25" fmla="*/ 104 h 186"/>
                  <a:gd name="T26" fmla="*/ 8 w 190"/>
                  <a:gd name="T27" fmla="*/ 104 h 186"/>
                  <a:gd name="T28" fmla="*/ 8 w 190"/>
                  <a:gd name="T29" fmla="*/ 133 h 186"/>
                  <a:gd name="T30" fmla="*/ 36 w 190"/>
                  <a:gd name="T31" fmla="*/ 133 h 186"/>
                  <a:gd name="T32" fmla="*/ 41 w 190"/>
                  <a:gd name="T33" fmla="*/ 124 h 186"/>
                  <a:gd name="T34" fmla="*/ 62 w 190"/>
                  <a:gd name="T35" fmla="*/ 124 h 186"/>
                  <a:gd name="T36" fmla="*/ 80 w 190"/>
                  <a:gd name="T37" fmla="*/ 162 h 186"/>
                  <a:gd name="T38" fmla="*/ 166 w 190"/>
                  <a:gd name="T39" fmla="*/ 162 h 186"/>
                  <a:gd name="T40" fmla="*/ 166 w 190"/>
                  <a:gd name="T41" fmla="*/ 76 h 186"/>
                  <a:gd name="T42" fmla="*/ 156 w 190"/>
                  <a:gd name="T43" fmla="*/ 153 h 186"/>
                  <a:gd name="T44" fmla="*/ 89 w 190"/>
                  <a:gd name="T45" fmla="*/ 152 h 186"/>
                  <a:gd name="T46" fmla="*/ 89 w 190"/>
                  <a:gd name="T47" fmla="*/ 85 h 186"/>
                  <a:gd name="T48" fmla="*/ 156 w 190"/>
                  <a:gd name="T49" fmla="*/ 86 h 186"/>
                  <a:gd name="T50" fmla="*/ 156 w 190"/>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186">
                    <a:moveTo>
                      <a:pt x="166" y="76"/>
                    </a:moveTo>
                    <a:cubicBezTo>
                      <a:pt x="151" y="61"/>
                      <a:pt x="129" y="55"/>
                      <a:pt x="109" y="60"/>
                    </a:cubicBezTo>
                    <a:cubicBezTo>
                      <a:pt x="95" y="36"/>
                      <a:pt x="95" y="36"/>
                      <a:pt x="95" y="36"/>
                    </a:cubicBezTo>
                    <a:cubicBezTo>
                      <a:pt x="97" y="34"/>
                      <a:pt x="99" y="31"/>
                      <a:pt x="100" y="27"/>
                    </a:cubicBezTo>
                    <a:cubicBezTo>
                      <a:pt x="103" y="16"/>
                      <a:pt x="96" y="5"/>
                      <a:pt x="85" y="3"/>
                    </a:cubicBezTo>
                    <a:cubicBezTo>
                      <a:pt x="74" y="0"/>
                      <a:pt x="63" y="7"/>
                      <a:pt x="61" y="18"/>
                    </a:cubicBezTo>
                    <a:cubicBezTo>
                      <a:pt x="58" y="28"/>
                      <a:pt x="65" y="39"/>
                      <a:pt x="76" y="42"/>
                    </a:cubicBezTo>
                    <a:cubicBezTo>
                      <a:pt x="79" y="43"/>
                      <a:pt x="83" y="43"/>
                      <a:pt x="86" y="42"/>
                    </a:cubicBezTo>
                    <a:cubicBezTo>
                      <a:pt x="99" y="63"/>
                      <a:pt x="99" y="63"/>
                      <a:pt x="99" y="63"/>
                    </a:cubicBezTo>
                    <a:cubicBezTo>
                      <a:pt x="92" y="66"/>
                      <a:pt x="86" y="70"/>
                      <a:pt x="80" y="76"/>
                    </a:cubicBezTo>
                    <a:cubicBezTo>
                      <a:pt x="69" y="86"/>
                      <a:pt x="63" y="100"/>
                      <a:pt x="62" y="114"/>
                    </a:cubicBezTo>
                    <a:cubicBezTo>
                      <a:pt x="41" y="114"/>
                      <a:pt x="41" y="114"/>
                      <a:pt x="41" y="114"/>
                    </a:cubicBezTo>
                    <a:cubicBezTo>
                      <a:pt x="41" y="110"/>
                      <a:pt x="39" y="107"/>
                      <a:pt x="36" y="104"/>
                    </a:cubicBezTo>
                    <a:cubicBezTo>
                      <a:pt x="28" y="97"/>
                      <a:pt x="15" y="97"/>
                      <a:pt x="8" y="104"/>
                    </a:cubicBezTo>
                    <a:cubicBezTo>
                      <a:pt x="0" y="112"/>
                      <a:pt x="0" y="125"/>
                      <a:pt x="8" y="133"/>
                    </a:cubicBezTo>
                    <a:cubicBezTo>
                      <a:pt x="15" y="141"/>
                      <a:pt x="28" y="141"/>
                      <a:pt x="36" y="133"/>
                    </a:cubicBezTo>
                    <a:cubicBezTo>
                      <a:pt x="39" y="130"/>
                      <a:pt x="41" y="127"/>
                      <a:pt x="41" y="124"/>
                    </a:cubicBezTo>
                    <a:cubicBezTo>
                      <a:pt x="62" y="124"/>
                      <a:pt x="62" y="124"/>
                      <a:pt x="62" y="124"/>
                    </a:cubicBezTo>
                    <a:cubicBezTo>
                      <a:pt x="63" y="138"/>
                      <a:pt x="69" y="151"/>
                      <a:pt x="80" y="162"/>
                    </a:cubicBezTo>
                    <a:cubicBezTo>
                      <a:pt x="103" y="186"/>
                      <a:pt x="142" y="186"/>
                      <a:pt x="166" y="162"/>
                    </a:cubicBezTo>
                    <a:cubicBezTo>
                      <a:pt x="189" y="138"/>
                      <a:pt x="190" y="100"/>
                      <a:pt x="166" y="76"/>
                    </a:cubicBezTo>
                    <a:close/>
                    <a:moveTo>
                      <a:pt x="156" y="153"/>
                    </a:moveTo>
                    <a:cubicBezTo>
                      <a:pt x="137" y="171"/>
                      <a:pt x="107" y="171"/>
                      <a:pt x="89" y="152"/>
                    </a:cubicBezTo>
                    <a:cubicBezTo>
                      <a:pt x="71" y="134"/>
                      <a:pt x="71" y="104"/>
                      <a:pt x="89" y="85"/>
                    </a:cubicBezTo>
                    <a:cubicBezTo>
                      <a:pt x="108" y="67"/>
                      <a:pt x="138" y="67"/>
                      <a:pt x="156" y="86"/>
                    </a:cubicBezTo>
                    <a:cubicBezTo>
                      <a:pt x="175" y="104"/>
                      <a:pt x="175" y="134"/>
                      <a:pt x="156" y="15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grpSp>
      <p:sp>
        <p:nvSpPr>
          <p:cNvPr id="5" name="Rectangle 4">
            <a:extLst>
              <a:ext uri="{FF2B5EF4-FFF2-40B4-BE49-F238E27FC236}">
                <a16:creationId xmlns:a16="http://schemas.microsoft.com/office/drawing/2014/main" id="{C4F11C50-3ADF-44A2-BCAA-137DF8F4128F}"/>
              </a:ext>
            </a:extLst>
          </p:cNvPr>
          <p:cNvSpPr/>
          <p:nvPr/>
        </p:nvSpPr>
        <p:spPr bwMode="auto">
          <a:xfrm>
            <a:off x="7146386" y="1567561"/>
            <a:ext cx="4023360" cy="978825"/>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82000">
                      <a:srgbClr val="000000"/>
                    </a:gs>
                    <a:gs pos="0">
                      <a:srgbClr val="000000"/>
                    </a:gs>
                  </a:gsLst>
                  <a:lin ang="2700000" scaled="1"/>
                </a:gradFill>
                <a:effectLst/>
                <a:uLnTx/>
                <a:uFillTx/>
                <a:latin typeface="Segoe UI"/>
                <a:ea typeface="+mn-ea"/>
                <a:cs typeface="Segoe UI" pitchFamily="34" charset="0"/>
              </a:rPr>
              <a:t>Accelerate app development to get through a growing backlog and enable anyone to easily create a new app to scale development</a:t>
            </a:r>
          </a:p>
        </p:txBody>
      </p:sp>
      <p:cxnSp>
        <p:nvCxnSpPr>
          <p:cNvPr id="6" name="Straight Connector 5">
            <a:extLst>
              <a:ext uri="{FF2B5EF4-FFF2-40B4-BE49-F238E27FC236}">
                <a16:creationId xmlns:a16="http://schemas.microsoft.com/office/drawing/2014/main" id="{0C96BF3C-1A0D-4EDD-8B62-08B00EBACFEE}"/>
              </a:ext>
              <a:ext uri="{C183D7F6-B498-43B3-948B-1728B52AA6E4}">
                <adec:decorative xmlns:adec="http://schemas.microsoft.com/office/drawing/2017/decorative" val="1"/>
              </a:ext>
            </a:extLst>
          </p:cNvPr>
          <p:cNvCxnSpPr>
            <a:cxnSpLocks/>
          </p:cNvCxnSpPr>
          <p:nvPr/>
        </p:nvCxnSpPr>
        <p:spPr>
          <a:xfrm>
            <a:off x="5792342" y="2746630"/>
            <a:ext cx="5486400" cy="0"/>
          </a:xfrm>
          <a:prstGeom prst="line">
            <a:avLst/>
          </a:prstGeom>
          <a:noFill/>
          <a:ln w="9525" cap="flat" cmpd="sng" algn="ctr">
            <a:solidFill>
              <a:schemeClr val="bg1">
                <a:lumMod val="65000"/>
              </a:scheme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92D11145-9DFB-4A4B-B4F6-1A3CB434C23C}"/>
              </a:ext>
              <a:ext uri="{C183D7F6-B498-43B3-948B-1728B52AA6E4}">
                <adec:decorative xmlns:adec="http://schemas.microsoft.com/office/drawing/2017/decorative" val="1"/>
              </a:ext>
            </a:extLst>
          </p:cNvPr>
          <p:cNvCxnSpPr>
            <a:cxnSpLocks/>
          </p:cNvCxnSpPr>
          <p:nvPr/>
        </p:nvCxnSpPr>
        <p:spPr>
          <a:xfrm>
            <a:off x="5792342" y="4281806"/>
            <a:ext cx="5486400" cy="0"/>
          </a:xfrm>
          <a:prstGeom prst="line">
            <a:avLst/>
          </a:prstGeom>
          <a:noFill/>
          <a:ln w="9525" cap="flat" cmpd="sng" algn="ctr">
            <a:solidFill>
              <a:schemeClr val="bg1">
                <a:lumMod val="65000"/>
              </a:schemeClr>
            </a:solidFill>
            <a:prstDash val="solid"/>
            <a:headEnd type="none" w="lg" len="med"/>
            <a:tailEnd type="none" w="lg" len="med"/>
          </a:ln>
          <a:effectLst/>
        </p:spPr>
      </p:cxnSp>
      <p:sp>
        <p:nvSpPr>
          <p:cNvPr id="8" name="Text Placeholder 6">
            <a:extLst>
              <a:ext uri="{FF2B5EF4-FFF2-40B4-BE49-F238E27FC236}">
                <a16:creationId xmlns:a16="http://schemas.microsoft.com/office/drawing/2014/main" id="{EA84D8AB-400F-4E3A-937C-81B319694E85}"/>
              </a:ext>
            </a:extLst>
          </p:cNvPr>
          <p:cNvSpPr txBox="1">
            <a:spLocks/>
          </p:cNvSpPr>
          <p:nvPr/>
        </p:nvSpPr>
        <p:spPr>
          <a:xfrm>
            <a:off x="7146386" y="3102737"/>
            <a:ext cx="4023360" cy="978819"/>
          </a:xfrm>
          <a:prstGeom prst="rect">
            <a:avLst/>
          </a:prstGeom>
        </p:spPr>
        <p:txBody>
          <a:bodyPr lIns="0" tIns="0" r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Start from existing content such as a Figma design file, a PDF, a PPT file, a paper form, a screenshot of a legacy UI, or even a picture of your hand drawn app </a:t>
            </a:r>
          </a:p>
        </p:txBody>
      </p:sp>
      <p:sp>
        <p:nvSpPr>
          <p:cNvPr id="9" name="Text Placeholder 6">
            <a:extLst>
              <a:ext uri="{FF2B5EF4-FFF2-40B4-BE49-F238E27FC236}">
                <a16:creationId xmlns:a16="http://schemas.microsoft.com/office/drawing/2014/main" id="{03591E7F-5520-464B-BDD6-4B868C7B9046}"/>
              </a:ext>
            </a:extLst>
          </p:cNvPr>
          <p:cNvSpPr txBox="1">
            <a:spLocks/>
          </p:cNvSpPr>
          <p:nvPr/>
        </p:nvSpPr>
        <p:spPr>
          <a:xfrm>
            <a:off x="7146386" y="4637914"/>
            <a:ext cx="4023360" cy="822960"/>
          </a:xfrm>
          <a:prstGeom prst="rect">
            <a:avLst/>
          </a:prstGeom>
        </p:spPr>
        <p:txBody>
          <a:bodyPr lIns="0" tIns="0" r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Build an app within seconds by uploading your content and connecting to your data with over 600+ available connectors</a:t>
            </a:r>
          </a:p>
        </p:txBody>
      </p:sp>
      <p:grpSp>
        <p:nvGrpSpPr>
          <p:cNvPr id="10" name="Group 9">
            <a:extLst>
              <a:ext uri="{FF2B5EF4-FFF2-40B4-BE49-F238E27FC236}">
                <a16:creationId xmlns:a16="http://schemas.microsoft.com/office/drawing/2014/main" id="{27850935-A71E-44D1-9C1D-7D8EFDE081CA}"/>
              </a:ext>
              <a:ext uri="{C183D7F6-B498-43B3-948B-1728B52AA6E4}">
                <adec:decorative xmlns:adec="http://schemas.microsoft.com/office/drawing/2017/decorative" val="1"/>
              </a:ext>
            </a:extLst>
          </p:cNvPr>
          <p:cNvGrpSpPr/>
          <p:nvPr/>
        </p:nvGrpSpPr>
        <p:grpSpPr>
          <a:xfrm>
            <a:off x="5908193" y="1573031"/>
            <a:ext cx="862258" cy="862258"/>
            <a:chOff x="1387521" y="3180425"/>
            <a:chExt cx="773546" cy="773546"/>
          </a:xfrm>
        </p:grpSpPr>
        <p:sp>
          <p:nvSpPr>
            <p:cNvPr id="22" name="Oval 21">
              <a:extLst>
                <a:ext uri="{FF2B5EF4-FFF2-40B4-BE49-F238E27FC236}">
                  <a16:creationId xmlns:a16="http://schemas.microsoft.com/office/drawing/2014/main" id="{690C645B-6213-F969-84EF-1FC04AD2EDA5}"/>
                </a:ext>
              </a:extLst>
            </p:cNvPr>
            <p:cNvSpPr/>
            <p:nvPr/>
          </p:nvSpPr>
          <p:spPr bwMode="auto">
            <a:xfrm rot="2700000">
              <a:off x="1387521" y="3180425"/>
              <a:ext cx="773546" cy="773546"/>
            </a:xfrm>
            <a:prstGeom prst="ellipse">
              <a:avLst/>
            </a:prstGeom>
            <a:solidFill>
              <a:schemeClr val="bg1"/>
            </a:solidFill>
            <a:ln w="31750" cap="flat" cmpd="sng" algn="ctr">
              <a:solidFill>
                <a:schemeClr val="accent3"/>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23" name="Group 22">
              <a:extLst>
                <a:ext uri="{FF2B5EF4-FFF2-40B4-BE49-F238E27FC236}">
                  <a16:creationId xmlns:a16="http://schemas.microsoft.com/office/drawing/2014/main" id="{668FB043-1FDA-C076-3A8A-569785C6D1FB}"/>
                </a:ext>
              </a:extLst>
            </p:cNvPr>
            <p:cNvGrpSpPr>
              <a:grpSpLocks noChangeAspect="1"/>
            </p:cNvGrpSpPr>
            <p:nvPr/>
          </p:nvGrpSpPr>
          <p:grpSpPr bwMode="auto">
            <a:xfrm>
              <a:off x="1499657" y="3293354"/>
              <a:ext cx="549275" cy="547688"/>
              <a:chOff x="341" y="2036"/>
              <a:chExt cx="346" cy="345"/>
            </a:xfrm>
          </p:grpSpPr>
          <p:sp>
            <p:nvSpPr>
              <p:cNvPr id="24" name="AutoShape 9">
                <a:extLst>
                  <a:ext uri="{FF2B5EF4-FFF2-40B4-BE49-F238E27FC236}">
                    <a16:creationId xmlns:a16="http://schemas.microsoft.com/office/drawing/2014/main" id="{936F11A4-652E-2CE6-8A9B-33E9C3390458}"/>
                  </a:ext>
                </a:extLst>
              </p:cNvPr>
              <p:cNvSpPr>
                <a:spLocks noChangeAspect="1" noChangeArrowheads="1" noTextEdit="1"/>
              </p:cNvSpPr>
              <p:nvPr/>
            </p:nvSpPr>
            <p:spPr bwMode="auto">
              <a:xfrm>
                <a:off x="341" y="2036"/>
                <a:ext cx="346"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1">
                <a:extLst>
                  <a:ext uri="{FF2B5EF4-FFF2-40B4-BE49-F238E27FC236}">
                    <a16:creationId xmlns:a16="http://schemas.microsoft.com/office/drawing/2014/main" id="{AADFCFA1-C794-4BF7-890F-6A840383E667}"/>
                  </a:ext>
                </a:extLst>
              </p:cNvPr>
              <p:cNvSpPr>
                <a:spLocks/>
              </p:cNvSpPr>
              <p:nvPr/>
            </p:nvSpPr>
            <p:spPr bwMode="auto">
              <a:xfrm>
                <a:off x="341" y="2036"/>
                <a:ext cx="346" cy="345"/>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2">
                <a:extLst>
                  <a:ext uri="{FF2B5EF4-FFF2-40B4-BE49-F238E27FC236}">
                    <a16:creationId xmlns:a16="http://schemas.microsoft.com/office/drawing/2014/main" id="{2E3EF69C-76FC-0725-A9A6-C050FDFF6490}"/>
                  </a:ext>
                </a:extLst>
              </p:cNvPr>
              <p:cNvSpPr>
                <a:spLocks/>
              </p:cNvSpPr>
              <p:nvPr/>
            </p:nvSpPr>
            <p:spPr bwMode="auto">
              <a:xfrm>
                <a:off x="430" y="2079"/>
                <a:ext cx="203" cy="248"/>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FF5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3">
                <a:extLst>
                  <a:ext uri="{FF2B5EF4-FFF2-40B4-BE49-F238E27FC236}">
                    <a16:creationId xmlns:a16="http://schemas.microsoft.com/office/drawing/2014/main" id="{C462D1D7-ADB4-55BB-971F-674F6DACB38D}"/>
                  </a:ext>
                </a:extLst>
              </p:cNvPr>
              <p:cNvSpPr>
                <a:spLocks/>
              </p:cNvSpPr>
              <p:nvPr/>
            </p:nvSpPr>
            <p:spPr bwMode="auto">
              <a:xfrm>
                <a:off x="449" y="2144"/>
                <a:ext cx="130" cy="129"/>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C8CA537F-50D8-4E37-CF75-14D4A3496CB9}"/>
              </a:ext>
              <a:ext uri="{C183D7F6-B498-43B3-948B-1728B52AA6E4}">
                <adec:decorative xmlns:adec="http://schemas.microsoft.com/office/drawing/2017/decorative" val="1"/>
              </a:ext>
            </a:extLst>
          </p:cNvPr>
          <p:cNvGrpSpPr/>
          <p:nvPr/>
        </p:nvGrpSpPr>
        <p:grpSpPr>
          <a:xfrm>
            <a:off x="5908193" y="3080509"/>
            <a:ext cx="862258" cy="862258"/>
            <a:chOff x="1387522" y="1775653"/>
            <a:chExt cx="914400" cy="914400"/>
          </a:xfrm>
        </p:grpSpPr>
        <p:sp>
          <p:nvSpPr>
            <p:cNvPr id="12" name="Oval 11">
              <a:extLst>
                <a:ext uri="{FF2B5EF4-FFF2-40B4-BE49-F238E27FC236}">
                  <a16:creationId xmlns:a16="http://schemas.microsoft.com/office/drawing/2014/main" id="{69B267CA-F600-800F-E7AE-A8186835CA9C}"/>
                </a:ext>
              </a:extLst>
            </p:cNvPr>
            <p:cNvSpPr/>
            <p:nvPr/>
          </p:nvSpPr>
          <p:spPr bwMode="auto">
            <a:xfrm>
              <a:off x="1387522" y="1775653"/>
              <a:ext cx="914400" cy="914400"/>
            </a:xfrm>
            <a:prstGeom prst="ellipse">
              <a:avLst/>
            </a:prstGeom>
            <a:solidFill>
              <a:schemeClr val="bg1"/>
            </a:solidFill>
            <a:ln w="31750" cap="flat" cmpd="sng" algn="ctr">
              <a:solidFill>
                <a:schemeClr val="accent3"/>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48658B1E-3335-F0D7-AA70-4D200E87206C}"/>
                </a:ext>
              </a:extLst>
            </p:cNvPr>
            <p:cNvGrpSpPr>
              <a:grpSpLocks noChangeAspect="1"/>
            </p:cNvGrpSpPr>
            <p:nvPr/>
          </p:nvGrpSpPr>
          <p:grpSpPr bwMode="auto">
            <a:xfrm>
              <a:off x="1514042" y="1902173"/>
              <a:ext cx="661360" cy="661360"/>
              <a:chOff x="670" y="1448"/>
              <a:chExt cx="256" cy="256"/>
            </a:xfrm>
          </p:grpSpPr>
          <p:sp>
            <p:nvSpPr>
              <p:cNvPr id="14" name="AutoShape 53">
                <a:extLst>
                  <a:ext uri="{FF2B5EF4-FFF2-40B4-BE49-F238E27FC236}">
                    <a16:creationId xmlns:a16="http://schemas.microsoft.com/office/drawing/2014/main" id="{00F20D52-530D-0081-BB06-C348FEECB27B}"/>
                  </a:ext>
                </a:extLst>
              </p:cNvPr>
              <p:cNvSpPr>
                <a:spLocks noChangeAspect="1" noChangeArrowheads="1" noTextEdit="1"/>
              </p:cNvSpPr>
              <p:nvPr/>
            </p:nvSpPr>
            <p:spPr bwMode="auto">
              <a:xfrm>
                <a:off x="670" y="144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5" name="Freeform 55">
                <a:extLst>
                  <a:ext uri="{FF2B5EF4-FFF2-40B4-BE49-F238E27FC236}">
                    <a16:creationId xmlns:a16="http://schemas.microsoft.com/office/drawing/2014/main" id="{B7709F99-F9C4-F777-27A4-DF9473FDB182}"/>
                  </a:ext>
                </a:extLst>
              </p:cNvPr>
              <p:cNvSpPr>
                <a:spLocks/>
              </p:cNvSpPr>
              <p:nvPr/>
            </p:nvSpPr>
            <p:spPr bwMode="auto">
              <a:xfrm>
                <a:off x="804" y="1520"/>
                <a:ext cx="95" cy="47"/>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solidFill>
                <a:srgbClr val="FF5C39"/>
              </a:solidFill>
              <a:ln w="0">
                <a:noFill/>
                <a:prstDash val="solid"/>
                <a:round/>
                <a:headEnd/>
                <a:tailEnd/>
              </a:ln>
            </p:spPr>
            <p:txBody>
              <a:bodyPr vert="horz" wrap="square" lIns="109728" tIns="54864" rIns="109728" bIns="5486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6" name="Freeform 56">
                <a:extLst>
                  <a:ext uri="{FF2B5EF4-FFF2-40B4-BE49-F238E27FC236}">
                    <a16:creationId xmlns:a16="http://schemas.microsoft.com/office/drawing/2014/main" id="{8A629A21-145D-B9C4-04D2-8F25B5413822}"/>
                  </a:ext>
                </a:extLst>
              </p:cNvPr>
              <p:cNvSpPr>
                <a:spLocks/>
              </p:cNvSpPr>
              <p:nvPr/>
            </p:nvSpPr>
            <p:spPr bwMode="auto">
              <a:xfrm>
                <a:off x="804" y="1581"/>
                <a:ext cx="50" cy="97"/>
              </a:xfrm>
              <a:custGeom>
                <a:avLst/>
                <a:gdLst>
                  <a:gd name="T0" fmla="*/ 80 w 80"/>
                  <a:gd name="T1" fmla="*/ 0 h 157"/>
                  <a:gd name="T2" fmla="*/ 80 w 80"/>
                  <a:gd name="T3" fmla="*/ 0 h 157"/>
                  <a:gd name="T4" fmla="*/ 0 w 80"/>
                  <a:gd name="T5" fmla="*/ 40 h 157"/>
                  <a:gd name="T6" fmla="*/ 0 w 80"/>
                  <a:gd name="T7" fmla="*/ 157 h 157"/>
                  <a:gd name="T8" fmla="*/ 80 w 80"/>
                  <a:gd name="T9" fmla="*/ 117 h 157"/>
                  <a:gd name="T10" fmla="*/ 80 w 80"/>
                  <a:gd name="T11" fmla="*/ 0 h 157"/>
                </a:gdLst>
                <a:ahLst/>
                <a:cxnLst>
                  <a:cxn ang="0">
                    <a:pos x="T0" y="T1"/>
                  </a:cxn>
                  <a:cxn ang="0">
                    <a:pos x="T2" y="T3"/>
                  </a:cxn>
                  <a:cxn ang="0">
                    <a:pos x="T4" y="T5"/>
                  </a:cxn>
                  <a:cxn ang="0">
                    <a:pos x="T6" y="T7"/>
                  </a:cxn>
                  <a:cxn ang="0">
                    <a:pos x="T8" y="T9"/>
                  </a:cxn>
                  <a:cxn ang="0">
                    <a:pos x="T10" y="T11"/>
                  </a:cxn>
                </a:cxnLst>
                <a:rect l="0" t="0" r="r" b="b"/>
                <a:pathLst>
                  <a:path w="80" h="157">
                    <a:moveTo>
                      <a:pt x="80" y="0"/>
                    </a:moveTo>
                    <a:lnTo>
                      <a:pt x="80" y="0"/>
                    </a:lnTo>
                    <a:lnTo>
                      <a:pt x="0" y="40"/>
                    </a:lnTo>
                    <a:lnTo>
                      <a:pt x="0" y="157"/>
                    </a:lnTo>
                    <a:lnTo>
                      <a:pt x="80" y="117"/>
                    </a:lnTo>
                    <a:lnTo>
                      <a:pt x="80" y="0"/>
                    </a:lnTo>
                    <a:close/>
                  </a:path>
                </a:pathLst>
              </a:custGeom>
              <a:solidFill>
                <a:srgbClr val="FF5C39"/>
              </a:solidFill>
              <a:ln w="0">
                <a:noFill/>
                <a:prstDash val="solid"/>
                <a:round/>
                <a:headEnd/>
                <a:tailEnd/>
              </a:ln>
            </p:spPr>
            <p:txBody>
              <a:bodyPr vert="horz" wrap="square" lIns="109728" tIns="54864" rIns="109728" bIns="5486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srgbClr val="3C3C41"/>
                  </a:solidFill>
                  <a:effectLst/>
                  <a:uLnTx/>
                  <a:uFillTx/>
                  <a:latin typeface="Segoe UI"/>
                  <a:ea typeface="+mn-ea"/>
                  <a:cs typeface="+mn-cs"/>
                </a:endParaRPr>
              </a:p>
            </p:txBody>
          </p:sp>
          <p:sp>
            <p:nvSpPr>
              <p:cNvPr id="17" name="Freeform 57">
                <a:extLst>
                  <a:ext uri="{FF2B5EF4-FFF2-40B4-BE49-F238E27FC236}">
                    <a16:creationId xmlns:a16="http://schemas.microsoft.com/office/drawing/2014/main" id="{53B68EDD-E394-E3CC-ABF7-66253B02A1C4}"/>
                  </a:ext>
                </a:extLst>
              </p:cNvPr>
              <p:cNvSpPr>
                <a:spLocks/>
              </p:cNvSpPr>
              <p:nvPr/>
            </p:nvSpPr>
            <p:spPr bwMode="auto">
              <a:xfrm>
                <a:off x="738" y="1581"/>
                <a:ext cx="49" cy="97"/>
              </a:xfrm>
              <a:custGeom>
                <a:avLst/>
                <a:gdLst>
                  <a:gd name="T0" fmla="*/ 80 w 80"/>
                  <a:gd name="T1" fmla="*/ 40 h 157"/>
                  <a:gd name="T2" fmla="*/ 80 w 80"/>
                  <a:gd name="T3" fmla="*/ 40 h 157"/>
                  <a:gd name="T4" fmla="*/ 0 w 80"/>
                  <a:gd name="T5" fmla="*/ 0 h 157"/>
                  <a:gd name="T6" fmla="*/ 0 w 80"/>
                  <a:gd name="T7" fmla="*/ 117 h 157"/>
                  <a:gd name="T8" fmla="*/ 80 w 80"/>
                  <a:gd name="T9" fmla="*/ 157 h 157"/>
                  <a:gd name="T10" fmla="*/ 80 w 80"/>
                  <a:gd name="T11" fmla="*/ 40 h 157"/>
                </a:gdLst>
                <a:ahLst/>
                <a:cxnLst>
                  <a:cxn ang="0">
                    <a:pos x="T0" y="T1"/>
                  </a:cxn>
                  <a:cxn ang="0">
                    <a:pos x="T2" y="T3"/>
                  </a:cxn>
                  <a:cxn ang="0">
                    <a:pos x="T4" y="T5"/>
                  </a:cxn>
                  <a:cxn ang="0">
                    <a:pos x="T6" y="T7"/>
                  </a:cxn>
                  <a:cxn ang="0">
                    <a:pos x="T8" y="T9"/>
                  </a:cxn>
                  <a:cxn ang="0">
                    <a:pos x="T10" y="T11"/>
                  </a:cxn>
                </a:cxnLst>
                <a:rect l="0" t="0" r="r" b="b"/>
                <a:pathLst>
                  <a:path w="80" h="157">
                    <a:moveTo>
                      <a:pt x="80" y="40"/>
                    </a:moveTo>
                    <a:lnTo>
                      <a:pt x="80" y="40"/>
                    </a:lnTo>
                    <a:lnTo>
                      <a:pt x="0" y="0"/>
                    </a:lnTo>
                    <a:lnTo>
                      <a:pt x="0" y="117"/>
                    </a:lnTo>
                    <a:lnTo>
                      <a:pt x="80" y="157"/>
                    </a:lnTo>
                    <a:lnTo>
                      <a:pt x="80" y="4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 name="Freeform 58">
                <a:extLst>
                  <a:ext uri="{FF2B5EF4-FFF2-40B4-BE49-F238E27FC236}">
                    <a16:creationId xmlns:a16="http://schemas.microsoft.com/office/drawing/2014/main" id="{4C6E9CAA-16E9-7CD3-2431-56EFD3AA6775}"/>
                  </a:ext>
                </a:extLst>
              </p:cNvPr>
              <p:cNvSpPr>
                <a:spLocks/>
              </p:cNvSpPr>
              <p:nvPr/>
            </p:nvSpPr>
            <p:spPr bwMode="auto">
              <a:xfrm>
                <a:off x="693" y="1520"/>
                <a:ext cx="96" cy="47"/>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solidFill>
                <a:srgbClr val="FF5C39"/>
              </a:solidFill>
              <a:ln w="0">
                <a:noFill/>
                <a:prstDash val="solid"/>
                <a:round/>
                <a:headEnd/>
                <a:tailEnd/>
              </a:ln>
            </p:spPr>
            <p:txBody>
              <a:bodyPr vert="horz" wrap="square" lIns="109728" tIns="54864" rIns="109728" bIns="5486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 name="Freeform 59">
                <a:extLst>
                  <a:ext uri="{FF2B5EF4-FFF2-40B4-BE49-F238E27FC236}">
                    <a16:creationId xmlns:a16="http://schemas.microsoft.com/office/drawing/2014/main" id="{C2BDB2CE-BF15-EC9C-8DDE-46A01D535320}"/>
                  </a:ext>
                </a:extLst>
              </p:cNvPr>
              <p:cNvSpPr>
                <a:spLocks/>
              </p:cNvSpPr>
              <p:nvPr/>
            </p:nvSpPr>
            <p:spPr bwMode="auto">
              <a:xfrm>
                <a:off x="805" y="1473"/>
                <a:ext cx="39" cy="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 name="Freeform 60">
                <a:extLst>
                  <a:ext uri="{FF2B5EF4-FFF2-40B4-BE49-F238E27FC236}">
                    <a16:creationId xmlns:a16="http://schemas.microsoft.com/office/drawing/2014/main" id="{59D9DC96-A1BD-BB76-370B-8812390188C1}"/>
                  </a:ext>
                </a:extLst>
              </p:cNvPr>
              <p:cNvSpPr>
                <a:spLocks/>
              </p:cNvSpPr>
              <p:nvPr/>
            </p:nvSpPr>
            <p:spPr bwMode="auto">
              <a:xfrm>
                <a:off x="777" y="1557"/>
                <a:ext cx="39" cy="38"/>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 name="Freeform 61">
                <a:extLst>
                  <a:ext uri="{FF2B5EF4-FFF2-40B4-BE49-F238E27FC236}">
                    <a16:creationId xmlns:a16="http://schemas.microsoft.com/office/drawing/2014/main" id="{C2B9E4B0-841E-F3EC-8E07-5A89D3DAF168}"/>
                  </a:ext>
                </a:extLst>
              </p:cNvPr>
              <p:cNvSpPr>
                <a:spLocks/>
              </p:cNvSpPr>
              <p:nvPr/>
            </p:nvSpPr>
            <p:spPr bwMode="auto">
              <a:xfrm>
                <a:off x="874" y="1573"/>
                <a:ext cx="37" cy="38"/>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39889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35" presetClass="path" presetSubtype="0" decel="100000" fill="hold" grpId="1" nodeType="withEffect">
                                  <p:stCondLst>
                                    <p:cond delay="250"/>
                                  </p:stCondLst>
                                  <p:childTnLst>
                                    <p:animMotion origin="layout" path="M 0.01718 4.07407E-6 L 2.70833E-6 4.07407E-6 " pathEditMode="relative" rAng="0" ptsTypes="AA">
                                      <p:cBhvr>
                                        <p:cTn id="9" dur="1000" fill="hold"/>
                                        <p:tgtEl>
                                          <p:spTgt spid="5"/>
                                        </p:tgtEl>
                                        <p:attrNameLst>
                                          <p:attrName>ppt_x</p:attrName>
                                          <p:attrName>ppt_y</p:attrName>
                                        </p:attrNameLst>
                                      </p:cBhvr>
                                      <p:rCtr x="-859" y="0"/>
                                    </p:animMotion>
                                  </p:childTnLst>
                                </p:cTn>
                              </p:par>
                              <p:par>
                                <p:cTn id="10" presetID="22" presetClass="entr" presetSubtype="8"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35" presetClass="path" presetSubtype="0" decel="100000" fill="hold" grpId="1" nodeType="withEffect">
                                  <p:stCondLst>
                                    <p:cond delay="750"/>
                                  </p:stCondLst>
                                  <p:childTnLst>
                                    <p:animMotion origin="layout" path="M 0.01718 4.07407E-6 L 2.70833E-6 4.07407E-6 " pathEditMode="relative" rAng="0" ptsTypes="AA">
                                      <p:cBhvr>
                                        <p:cTn id="17" dur="1000" fill="hold"/>
                                        <p:tgtEl>
                                          <p:spTgt spid="8"/>
                                        </p:tgtEl>
                                        <p:attrNameLst>
                                          <p:attrName>ppt_x</p:attrName>
                                          <p:attrName>ppt_y</p:attrName>
                                        </p:attrNameLst>
                                      </p:cBhvr>
                                      <p:rCtr x="-859" y="0"/>
                                    </p:animMotion>
                                  </p:childTnLst>
                                </p:cTn>
                              </p:par>
                              <p:par>
                                <p:cTn id="18" presetID="10" presetClass="entr" presetSubtype="0" fill="hold" grpId="0" nodeType="withEffect">
                                  <p:stCondLst>
                                    <p:cond delay="12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par>
                                <p:cTn id="21" presetID="35" presetClass="path" presetSubtype="0" decel="100000" fill="hold" grpId="1" nodeType="withEffect">
                                  <p:stCondLst>
                                    <p:cond delay="1250"/>
                                  </p:stCondLst>
                                  <p:childTnLst>
                                    <p:animMotion origin="layout" path="M 0.01718 4.07407E-6 L 2.70833E-6 4.07407E-6 " pathEditMode="relative" rAng="0" ptsTypes="AA">
                                      <p:cBhvr>
                                        <p:cTn id="22" dur="1000" fill="hold"/>
                                        <p:tgtEl>
                                          <p:spTgt spid="9"/>
                                        </p:tgtEl>
                                        <p:attrNameLst>
                                          <p:attrName>ppt_x</p:attrName>
                                          <p:attrName>ppt_y</p:attrName>
                                        </p:attrNameLst>
                                      </p:cBhvr>
                                      <p:rCtr x="-859" y="0"/>
                                    </p:animMotion>
                                  </p:childTnLst>
                                </p:cTn>
                              </p:par>
                              <p:par>
                                <p:cTn id="23" presetID="22" presetClass="entr" presetSubtype="8" fill="hold" nodeType="withEffect">
                                  <p:stCondLst>
                                    <p:cond delay="75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50"/>
                                        <p:tgtEl>
                                          <p:spTgt spid="10"/>
                                        </p:tgtEl>
                                      </p:cBhvr>
                                    </p:animEffect>
                                  </p:childTnLst>
                                </p:cTn>
                              </p:par>
                              <p:par>
                                <p:cTn id="29" presetID="42" presetClass="path" presetSubtype="0" decel="100000" fill="hold" nodeType="withEffect">
                                  <p:stCondLst>
                                    <p:cond delay="0"/>
                                  </p:stCondLst>
                                  <p:childTnLst>
                                    <p:animMotion origin="layout" path="M -0.01601 3.7037E-7 L -1.875E-6 3.7037E-7 " pathEditMode="relative" rAng="0" ptsTypes="AA">
                                      <p:cBhvr>
                                        <p:cTn id="30" dur="1000" fill="hold"/>
                                        <p:tgtEl>
                                          <p:spTgt spid="10"/>
                                        </p:tgtEl>
                                        <p:attrNameLst>
                                          <p:attrName>ppt_x</p:attrName>
                                          <p:attrName>ppt_y</p:attrName>
                                        </p:attrNameLst>
                                      </p:cBhvr>
                                      <p:rCtr x="794" y="0"/>
                                    </p:animMotion>
                                  </p:childTnLst>
                                </p:cTn>
                              </p:par>
                              <p:par>
                                <p:cTn id="31" presetID="10" presetClass="entr" presetSubtype="0" fill="hold" nodeType="with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50"/>
                                        <p:tgtEl>
                                          <p:spTgt spid="11"/>
                                        </p:tgtEl>
                                      </p:cBhvr>
                                    </p:animEffect>
                                  </p:childTnLst>
                                </p:cTn>
                              </p:par>
                              <p:par>
                                <p:cTn id="34" presetID="42" presetClass="path" presetSubtype="0" decel="100000" fill="hold" nodeType="withEffect">
                                  <p:stCondLst>
                                    <p:cond delay="500"/>
                                  </p:stCondLst>
                                  <p:childTnLst>
                                    <p:animMotion origin="layout" path="M -0.01601 2.96296E-6 L -1.875E-6 2.96296E-6 " pathEditMode="relative" rAng="0" ptsTypes="AA">
                                      <p:cBhvr>
                                        <p:cTn id="35" dur="1000" fill="hold"/>
                                        <p:tgtEl>
                                          <p:spTgt spid="11"/>
                                        </p:tgtEl>
                                        <p:attrNameLst>
                                          <p:attrName>ppt_x</p:attrName>
                                          <p:attrName>ppt_y</p:attrName>
                                        </p:attrNameLst>
                                      </p:cBhvr>
                                      <p:rCtr x="794" y="0"/>
                                    </p:animMotion>
                                  </p:childTnLst>
                                </p:cTn>
                              </p:par>
                              <p:par>
                                <p:cTn id="36" presetID="10" presetClass="entr" presetSubtype="0" fill="hold" nodeType="withEffect">
                                  <p:stCondLst>
                                    <p:cond delay="100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250"/>
                                        <p:tgtEl>
                                          <p:spTgt spid="4"/>
                                        </p:tgtEl>
                                      </p:cBhvr>
                                    </p:animEffect>
                                  </p:childTnLst>
                                </p:cTn>
                              </p:par>
                              <p:par>
                                <p:cTn id="39" presetID="42" presetClass="path" presetSubtype="0" decel="100000" fill="hold" nodeType="withEffect">
                                  <p:stCondLst>
                                    <p:cond delay="1000"/>
                                  </p:stCondLst>
                                  <p:childTnLst>
                                    <p:animMotion origin="layout" path="M -0.01601 2.96296E-6 L -1.875E-6 2.96296E-6 " pathEditMode="relative" rAng="0" ptsTypes="AA">
                                      <p:cBhvr>
                                        <p:cTn id="40" dur="1000" fill="hold"/>
                                        <p:tgtEl>
                                          <p:spTgt spid="4"/>
                                        </p:tgtEl>
                                        <p:attrNameLst>
                                          <p:attrName>ppt_x</p:attrName>
                                          <p:attrName>ppt_y</p:attrName>
                                        </p:attrNameLst>
                                      </p:cBhvr>
                                      <p:rCtr x="7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6C72-A5FA-2E46-5F80-F540911DAB23}"/>
              </a:ext>
            </a:extLst>
          </p:cNvPr>
          <p:cNvSpPr>
            <a:spLocks noGrp="1"/>
          </p:cNvSpPr>
          <p:nvPr>
            <p:ph type="title"/>
          </p:nvPr>
        </p:nvSpPr>
        <p:spPr>
          <a:xfrm>
            <a:off x="539999" y="430036"/>
            <a:ext cx="11119175" cy="677108"/>
          </a:xfrm>
        </p:spPr>
        <p:txBody>
          <a:bodyPr/>
          <a:lstStyle/>
          <a:p>
            <a:r>
              <a:rPr lang="en-AU" dirty="0"/>
              <a:t>Using low-code AI to turn images into apps</a:t>
            </a:r>
          </a:p>
        </p:txBody>
      </p:sp>
      <p:cxnSp>
        <p:nvCxnSpPr>
          <p:cNvPr id="3" name="Straight Arrow Connector 2">
            <a:extLst>
              <a:ext uri="{FF2B5EF4-FFF2-40B4-BE49-F238E27FC236}">
                <a16:creationId xmlns:a16="http://schemas.microsoft.com/office/drawing/2014/main" id="{290DAE55-B74B-450C-ABDC-56A26290D549}"/>
              </a:ext>
            </a:extLst>
          </p:cNvPr>
          <p:cNvCxnSpPr>
            <a:cxnSpLocks/>
          </p:cNvCxnSpPr>
          <p:nvPr/>
        </p:nvCxnSpPr>
        <p:spPr>
          <a:xfrm>
            <a:off x="1843889" y="2621125"/>
            <a:ext cx="1213024" cy="0"/>
          </a:xfrm>
          <a:prstGeom prst="straightConnector1">
            <a:avLst/>
          </a:prstGeom>
          <a:ln w="12700">
            <a:solidFill>
              <a:schemeClr val="accent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74D8BA6-B08E-D552-5618-106D31CFE186}"/>
              </a:ext>
            </a:extLst>
          </p:cNvPr>
          <p:cNvGrpSpPr/>
          <p:nvPr/>
        </p:nvGrpSpPr>
        <p:grpSpPr>
          <a:xfrm>
            <a:off x="629167" y="1457356"/>
            <a:ext cx="1551226" cy="1451425"/>
            <a:chOff x="629167" y="1457356"/>
            <a:chExt cx="1551226" cy="1451425"/>
          </a:xfrm>
        </p:grpSpPr>
        <p:pic>
          <p:nvPicPr>
            <p:cNvPr id="4" name="Picture 3">
              <a:extLst>
                <a:ext uri="{FF2B5EF4-FFF2-40B4-BE49-F238E27FC236}">
                  <a16:creationId xmlns:a16="http://schemas.microsoft.com/office/drawing/2014/main" id="{81EA660C-61A6-4A01-8CEA-ABAF8B287950}"/>
                </a:ext>
              </a:extLst>
            </p:cNvPr>
            <p:cNvPicPr>
              <a:picLocks noChangeAspect="1"/>
            </p:cNvPicPr>
            <p:nvPr/>
          </p:nvPicPr>
          <p:blipFill>
            <a:blip r:embed="rId3"/>
            <a:stretch>
              <a:fillRect/>
            </a:stretch>
          </p:blipFill>
          <p:spPr>
            <a:xfrm>
              <a:off x="1117598" y="2333468"/>
              <a:ext cx="574364" cy="575313"/>
            </a:xfrm>
            <a:prstGeom prst="rect">
              <a:avLst/>
            </a:prstGeom>
          </p:spPr>
        </p:pic>
        <p:sp>
          <p:nvSpPr>
            <p:cNvPr id="7" name="TextBox 19">
              <a:extLst>
                <a:ext uri="{FF2B5EF4-FFF2-40B4-BE49-F238E27FC236}">
                  <a16:creationId xmlns:a16="http://schemas.microsoft.com/office/drawing/2014/main" id="{1E7FE326-F047-288D-57B4-19FDEFAC5F83}"/>
                </a:ext>
              </a:extLst>
            </p:cNvPr>
            <p:cNvSpPr txBox="1"/>
            <p:nvPr/>
          </p:nvSpPr>
          <p:spPr>
            <a:xfrm>
              <a:off x="629167" y="1457356"/>
              <a:ext cx="1551226"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accent4"/>
                  </a:solidFill>
                </a:rPr>
                <a:t>Your image</a:t>
              </a:r>
            </a:p>
          </p:txBody>
        </p:sp>
      </p:grpSp>
      <p:grpSp>
        <p:nvGrpSpPr>
          <p:cNvPr id="22" name="Group 21">
            <a:extLst>
              <a:ext uri="{FF2B5EF4-FFF2-40B4-BE49-F238E27FC236}">
                <a16:creationId xmlns:a16="http://schemas.microsoft.com/office/drawing/2014/main" id="{4F757F78-3275-781B-97E1-1DA6C4E092F1}"/>
              </a:ext>
            </a:extLst>
          </p:cNvPr>
          <p:cNvGrpSpPr/>
          <p:nvPr/>
        </p:nvGrpSpPr>
        <p:grpSpPr>
          <a:xfrm>
            <a:off x="3260629" y="1457356"/>
            <a:ext cx="5672254" cy="1778324"/>
            <a:chOff x="3260629" y="1457356"/>
            <a:chExt cx="5672254" cy="1778324"/>
          </a:xfrm>
        </p:grpSpPr>
        <p:sp>
          <p:nvSpPr>
            <p:cNvPr id="5" name="TextBox 15">
              <a:extLst>
                <a:ext uri="{FF2B5EF4-FFF2-40B4-BE49-F238E27FC236}">
                  <a16:creationId xmlns:a16="http://schemas.microsoft.com/office/drawing/2014/main" id="{2045FF30-EE41-E28E-9F46-A1C294709409}"/>
                </a:ext>
              </a:extLst>
            </p:cNvPr>
            <p:cNvSpPr txBox="1"/>
            <p:nvPr/>
          </p:nvSpPr>
          <p:spPr>
            <a:xfrm>
              <a:off x="4736071" y="1457356"/>
              <a:ext cx="2635801"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accent4"/>
                  </a:solidFill>
                </a:rPr>
                <a:t>Image to app wizard</a:t>
              </a:r>
            </a:p>
          </p:txBody>
        </p:sp>
        <p:sp>
          <p:nvSpPr>
            <p:cNvPr id="8" name="Rectangle 7">
              <a:extLst>
                <a:ext uri="{FF2B5EF4-FFF2-40B4-BE49-F238E27FC236}">
                  <a16:creationId xmlns:a16="http://schemas.microsoft.com/office/drawing/2014/main" id="{FB776B51-BB91-4FF2-AF55-AA57E08FA847}"/>
                </a:ext>
              </a:extLst>
            </p:cNvPr>
            <p:cNvSpPr/>
            <p:nvPr/>
          </p:nvSpPr>
          <p:spPr bwMode="auto">
            <a:xfrm>
              <a:off x="3260629" y="2011594"/>
              <a:ext cx="5672254" cy="1224086"/>
            </a:xfrm>
            <a:prstGeom prst="rect">
              <a:avLst/>
            </a:prstGeom>
            <a:noFill/>
            <a:ln w="15875">
              <a:gradFill>
                <a:gsLst>
                  <a:gs pos="100000">
                    <a:srgbClr val="FF5C39"/>
                  </a:gs>
                  <a:gs pos="36000">
                    <a:schemeClr val="accent3"/>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en-US" sz="2000" b="0" i="0">
                <a:solidFill>
                  <a:srgbClr val="242424"/>
                </a:solidFill>
                <a:effectLst/>
                <a:latin typeface="-apple-system"/>
              </a:endParaRPr>
            </a:p>
          </p:txBody>
        </p:sp>
        <p:sp>
          <p:nvSpPr>
            <p:cNvPr id="9" name="Rectangle 8">
              <a:extLst>
                <a:ext uri="{FF2B5EF4-FFF2-40B4-BE49-F238E27FC236}">
                  <a16:creationId xmlns:a16="http://schemas.microsoft.com/office/drawing/2014/main" id="{7DD89EE2-9919-4E3B-BFBF-0111A698347E}"/>
                </a:ext>
              </a:extLst>
            </p:cNvPr>
            <p:cNvSpPr/>
            <p:nvPr/>
          </p:nvSpPr>
          <p:spPr bwMode="auto">
            <a:xfrm>
              <a:off x="3502824" y="2273682"/>
              <a:ext cx="2370977" cy="699911"/>
            </a:xfrm>
            <a:prstGeom prst="rect">
              <a:avLst/>
            </a:prstGeom>
            <a:gradFill flip="none" rotWithShape="1">
              <a:gsLst>
                <a:gs pos="0">
                  <a:srgbClr val="C73ECC"/>
                </a:gs>
                <a:gs pos="100000">
                  <a:srgbClr val="FF5C39"/>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Tag your controls</a:t>
              </a:r>
            </a:p>
          </p:txBody>
        </p:sp>
        <p:sp>
          <p:nvSpPr>
            <p:cNvPr id="10" name="Rectangle 9">
              <a:extLst>
                <a:ext uri="{FF2B5EF4-FFF2-40B4-BE49-F238E27FC236}">
                  <a16:creationId xmlns:a16="http://schemas.microsoft.com/office/drawing/2014/main" id="{520BE386-C1F7-460C-A7A6-050042AE5FF8}"/>
                </a:ext>
              </a:extLst>
            </p:cNvPr>
            <p:cNvSpPr/>
            <p:nvPr/>
          </p:nvSpPr>
          <p:spPr bwMode="auto">
            <a:xfrm>
              <a:off x="6319712" y="2273681"/>
              <a:ext cx="2370977" cy="699911"/>
            </a:xfrm>
            <a:prstGeom prst="rect">
              <a:avLst/>
            </a:prstGeom>
            <a:gradFill flip="none" rotWithShape="1">
              <a:gsLst>
                <a:gs pos="0">
                  <a:srgbClr val="C73ECC"/>
                </a:gs>
                <a:gs pos="100000">
                  <a:srgbClr val="FF5C39"/>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000">
                  <a:solidFill>
                    <a:schemeClr val="bg1"/>
                  </a:solidFill>
                  <a:ea typeface="Segoe UI" pitchFamily="34" charset="0"/>
                  <a:cs typeface="Segoe UI" pitchFamily="34" charset="0"/>
                </a:rPr>
                <a:t>Set up data</a:t>
              </a:r>
            </a:p>
          </p:txBody>
        </p:sp>
      </p:grpSp>
      <p:cxnSp>
        <p:nvCxnSpPr>
          <p:cNvPr id="11" name="Straight Arrow Connector 10">
            <a:extLst>
              <a:ext uri="{FF2B5EF4-FFF2-40B4-BE49-F238E27FC236}">
                <a16:creationId xmlns:a16="http://schemas.microsoft.com/office/drawing/2014/main" id="{AA28CB4E-4102-49E2-B183-9FBC79C74289}"/>
              </a:ext>
            </a:extLst>
          </p:cNvPr>
          <p:cNvCxnSpPr>
            <a:cxnSpLocks/>
          </p:cNvCxnSpPr>
          <p:nvPr/>
        </p:nvCxnSpPr>
        <p:spPr>
          <a:xfrm>
            <a:off x="9099395" y="2623637"/>
            <a:ext cx="731160" cy="0"/>
          </a:xfrm>
          <a:prstGeom prst="straightConnector1">
            <a:avLst/>
          </a:prstGeom>
          <a:ln w="12700">
            <a:solidFill>
              <a:schemeClr val="accent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2A425E-2FA6-4307-8D72-847F570B3B0E}"/>
              </a:ext>
            </a:extLst>
          </p:cNvPr>
          <p:cNvSpPr/>
          <p:nvPr/>
        </p:nvSpPr>
        <p:spPr bwMode="auto">
          <a:xfrm>
            <a:off x="3375119" y="4631204"/>
            <a:ext cx="2626386" cy="769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dirty="0">
                <a:solidFill>
                  <a:schemeClr val="accent3"/>
                </a:solidFill>
                <a:latin typeface="+mj-lt"/>
                <a:cs typeface="Segoe UI" pitchFamily="34" charset="0"/>
              </a:rPr>
              <a:t>Azure Computer Vision</a:t>
            </a:r>
          </a:p>
          <a:p>
            <a:pPr algn="ctr" defTabSz="932472" fontAlgn="base">
              <a:spcBef>
                <a:spcPct val="0"/>
              </a:spcBef>
              <a:spcAft>
                <a:spcPct val="0"/>
              </a:spcAft>
            </a:pPr>
            <a:r>
              <a:rPr lang="en-US" sz="1600" dirty="0">
                <a:solidFill>
                  <a:schemeClr val="accent3"/>
                </a:solidFill>
                <a:ea typeface="Segoe UI" pitchFamily="34" charset="0"/>
                <a:cs typeface="Segoe UI" pitchFamily="34" charset="0"/>
              </a:rPr>
              <a:t>OCR </a:t>
            </a:r>
            <a:br>
              <a:rPr lang="en-US" sz="1600" dirty="0">
                <a:solidFill>
                  <a:schemeClr val="accent3"/>
                </a:solidFill>
                <a:ea typeface="Segoe UI" pitchFamily="34" charset="0"/>
                <a:cs typeface="Segoe UI" pitchFamily="34" charset="0"/>
              </a:rPr>
            </a:br>
            <a:r>
              <a:rPr lang="en-US" sz="1600" dirty="0">
                <a:solidFill>
                  <a:schemeClr val="tx1"/>
                </a:solidFill>
                <a:ea typeface="Segoe UI" pitchFamily="34" charset="0"/>
                <a:cs typeface="Segoe UI" pitchFamily="34" charset="0"/>
              </a:rPr>
              <a:t>(</a:t>
            </a:r>
            <a:r>
              <a:rPr lang="en-US" altLang="zh-CN" sz="1600" dirty="0">
                <a:solidFill>
                  <a:schemeClr val="tx1"/>
                </a:solidFill>
                <a:ea typeface="Segoe UI" pitchFamily="34" charset="0"/>
                <a:cs typeface="Segoe UI" pitchFamily="34" charset="0"/>
              </a:rPr>
              <a:t>text recognition)</a:t>
            </a:r>
            <a:endParaRPr lang="en-US" sz="16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768EF58-5011-4E53-A17D-0C5ABE59BC76}"/>
              </a:ext>
            </a:extLst>
          </p:cNvPr>
          <p:cNvSpPr/>
          <p:nvPr/>
        </p:nvSpPr>
        <p:spPr bwMode="auto">
          <a:xfrm>
            <a:off x="3236176" y="3595177"/>
            <a:ext cx="2904272" cy="769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dirty="0">
                <a:solidFill>
                  <a:schemeClr val="accent3"/>
                </a:solidFill>
                <a:latin typeface="+mj-lt"/>
                <a:cs typeface="Segoe UI" pitchFamily="34" charset="0"/>
              </a:rPr>
              <a:t>Azure Custom Vision</a:t>
            </a:r>
          </a:p>
          <a:p>
            <a:pPr algn="ctr" defTabSz="932472" fontAlgn="base">
              <a:spcBef>
                <a:spcPct val="0"/>
              </a:spcBef>
              <a:spcAft>
                <a:spcPct val="0"/>
              </a:spcAft>
            </a:pPr>
            <a:r>
              <a:rPr lang="en-US" sz="1600" dirty="0">
                <a:solidFill>
                  <a:schemeClr val="tx1"/>
                </a:solidFill>
                <a:cs typeface="Segoe UI" pitchFamily="34" charset="0"/>
              </a:rPr>
              <a:t>Object detection </a:t>
            </a:r>
            <a:br>
              <a:rPr lang="en-US" sz="1600" dirty="0">
                <a:solidFill>
                  <a:schemeClr val="tx1"/>
                </a:solidFill>
                <a:cs typeface="Segoe UI" pitchFamily="34" charset="0"/>
              </a:rPr>
            </a:br>
            <a:r>
              <a:rPr lang="en-US" sz="1600" dirty="0">
                <a:solidFill>
                  <a:schemeClr val="tx1"/>
                </a:solidFill>
                <a:cs typeface="Segoe UI" pitchFamily="34" charset="0"/>
              </a:rPr>
              <a:t>(identify controls)</a:t>
            </a:r>
          </a:p>
        </p:txBody>
      </p:sp>
      <p:grpSp>
        <p:nvGrpSpPr>
          <p:cNvPr id="24" name="Group 23">
            <a:extLst>
              <a:ext uri="{FF2B5EF4-FFF2-40B4-BE49-F238E27FC236}">
                <a16:creationId xmlns:a16="http://schemas.microsoft.com/office/drawing/2014/main" id="{EF1AEEF3-1850-5FD2-AC0D-8D18D5FE371F}"/>
              </a:ext>
            </a:extLst>
          </p:cNvPr>
          <p:cNvGrpSpPr/>
          <p:nvPr/>
        </p:nvGrpSpPr>
        <p:grpSpPr>
          <a:xfrm>
            <a:off x="6591448" y="3513594"/>
            <a:ext cx="1805377" cy="474290"/>
            <a:chOff x="6591448" y="3513594"/>
            <a:chExt cx="1805377" cy="474290"/>
          </a:xfrm>
        </p:grpSpPr>
        <p:sp>
          <p:nvSpPr>
            <p:cNvPr id="14" name="Rectangle 13">
              <a:extLst>
                <a:ext uri="{FF2B5EF4-FFF2-40B4-BE49-F238E27FC236}">
                  <a16:creationId xmlns:a16="http://schemas.microsoft.com/office/drawing/2014/main" id="{4187E92E-F77C-42DC-8E6F-C4BA3E30C224}"/>
                </a:ext>
              </a:extLst>
            </p:cNvPr>
            <p:cNvSpPr/>
            <p:nvPr/>
          </p:nvSpPr>
          <p:spPr bwMode="auto">
            <a:xfrm>
              <a:off x="7042199" y="3595177"/>
              <a:ext cx="135462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dirty="0" err="1">
                  <a:solidFill>
                    <a:schemeClr val="accent3"/>
                  </a:solidFill>
                  <a:latin typeface="+mj-lt"/>
                  <a:cs typeface="Segoe UI" pitchFamily="34" charset="0"/>
                </a:rPr>
                <a:t>Dataverse</a:t>
              </a:r>
              <a:endParaRPr lang="en-US" dirty="0">
                <a:solidFill>
                  <a:schemeClr val="accent3"/>
                </a:solidFill>
                <a:latin typeface="+mj-lt"/>
                <a:cs typeface="Segoe UI" pitchFamily="34" charset="0"/>
              </a:endParaRPr>
            </a:p>
          </p:txBody>
        </p:sp>
        <p:pic>
          <p:nvPicPr>
            <p:cNvPr id="15" name="Picture 14" descr="Microsoft Dataverse | Avantiico">
              <a:extLst>
                <a:ext uri="{FF2B5EF4-FFF2-40B4-BE49-F238E27FC236}">
                  <a16:creationId xmlns:a16="http://schemas.microsoft.com/office/drawing/2014/main" id="{F752E64F-11F2-45C6-A55F-569B3928A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448" y="3513594"/>
              <a:ext cx="474290" cy="47429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 name="Straight Arrow Connector 15">
            <a:extLst>
              <a:ext uri="{FF2B5EF4-FFF2-40B4-BE49-F238E27FC236}">
                <a16:creationId xmlns:a16="http://schemas.microsoft.com/office/drawing/2014/main" id="{94055A38-C712-400C-9A37-3E6FBD90B6AF}"/>
              </a:ext>
            </a:extLst>
          </p:cNvPr>
          <p:cNvCxnSpPr>
            <a:cxnSpLocks/>
            <a:stCxn id="9" idx="2"/>
          </p:cNvCxnSpPr>
          <p:nvPr/>
        </p:nvCxnSpPr>
        <p:spPr>
          <a:xfrm>
            <a:off x="4688313" y="2973593"/>
            <a:ext cx="0" cy="540001"/>
          </a:xfrm>
          <a:prstGeom prst="straightConnector1">
            <a:avLst/>
          </a:prstGeom>
          <a:ln w="12700">
            <a:solidFill>
              <a:schemeClr val="accent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D0FDBD-9654-4F4C-8EDE-CE8FD1FC623F}"/>
              </a:ext>
            </a:extLst>
          </p:cNvPr>
          <p:cNvCxnSpPr>
            <a:cxnSpLocks/>
          </p:cNvCxnSpPr>
          <p:nvPr/>
        </p:nvCxnSpPr>
        <p:spPr>
          <a:xfrm>
            <a:off x="7505200" y="2973593"/>
            <a:ext cx="0" cy="540001"/>
          </a:xfrm>
          <a:prstGeom prst="straightConnector1">
            <a:avLst/>
          </a:prstGeom>
          <a:ln w="12700">
            <a:solidFill>
              <a:schemeClr val="accent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2D35068-0CFD-D7E3-51CD-1F1B1C6BE6B5}"/>
              </a:ext>
            </a:extLst>
          </p:cNvPr>
          <p:cNvGrpSpPr/>
          <p:nvPr/>
        </p:nvGrpSpPr>
        <p:grpSpPr>
          <a:xfrm>
            <a:off x="9899291" y="1457356"/>
            <a:ext cx="1613923" cy="1761391"/>
            <a:chOff x="9899291" y="1457356"/>
            <a:chExt cx="1613923" cy="1761391"/>
          </a:xfrm>
        </p:grpSpPr>
        <p:sp>
          <p:nvSpPr>
            <p:cNvPr id="6" name="TextBox 17">
              <a:extLst>
                <a:ext uri="{FF2B5EF4-FFF2-40B4-BE49-F238E27FC236}">
                  <a16:creationId xmlns:a16="http://schemas.microsoft.com/office/drawing/2014/main" id="{61A79576-5CB4-C24C-B8F8-77CBA9DED382}"/>
                </a:ext>
              </a:extLst>
            </p:cNvPr>
            <p:cNvSpPr txBox="1"/>
            <p:nvPr/>
          </p:nvSpPr>
          <p:spPr>
            <a:xfrm>
              <a:off x="9927551" y="1457356"/>
              <a:ext cx="1557402"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accent4"/>
                  </a:solidFill>
                </a:rPr>
                <a:t>Your app!</a:t>
              </a:r>
            </a:p>
          </p:txBody>
        </p:sp>
        <p:pic>
          <p:nvPicPr>
            <p:cNvPr id="18" name="Picture 17">
              <a:extLst>
                <a:ext uri="{FF2B5EF4-FFF2-40B4-BE49-F238E27FC236}">
                  <a16:creationId xmlns:a16="http://schemas.microsoft.com/office/drawing/2014/main" id="{79A528F2-1DB9-44A5-8A73-9D91D3F11A22}"/>
                </a:ext>
              </a:extLst>
            </p:cNvPr>
            <p:cNvPicPr>
              <a:picLocks noChangeAspect="1"/>
            </p:cNvPicPr>
            <p:nvPr/>
          </p:nvPicPr>
          <p:blipFill>
            <a:blip r:embed="rId5"/>
            <a:stretch>
              <a:fillRect/>
            </a:stretch>
          </p:blipFill>
          <p:spPr>
            <a:xfrm>
              <a:off x="9899291" y="1994661"/>
              <a:ext cx="1613923" cy="1224086"/>
            </a:xfrm>
            <a:prstGeom prst="rect">
              <a:avLst/>
            </a:prstGeom>
          </p:spPr>
        </p:pic>
      </p:grpSp>
    </p:spTree>
    <p:extLst>
      <p:ext uri="{BB962C8B-B14F-4D97-AF65-F5344CB8AC3E}">
        <p14:creationId xmlns:p14="http://schemas.microsoft.com/office/powerpoint/2010/main" val="147778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42" presetClass="path" presetSubtype="0" decel="100000" fill="hold" nodeType="withEffect">
                                  <p:stCondLst>
                                    <p:cond delay="0"/>
                                  </p:stCondLst>
                                  <p:childTnLst>
                                    <p:animMotion origin="layout" path="M -0.01602 2.59259E-6 L -4.16667E-7 2.59259E-6 " pathEditMode="relative" rAng="0" ptsTypes="AA">
                                      <p:cBhvr>
                                        <p:cTn id="9" dur="1000" fill="hold"/>
                                        <p:tgtEl>
                                          <p:spTgt spid="21"/>
                                        </p:tgtEl>
                                        <p:attrNameLst>
                                          <p:attrName>ppt_x</p:attrName>
                                          <p:attrName>ppt_y</p:attrName>
                                        </p:attrNameLst>
                                      </p:cBhvr>
                                      <p:rCtr x="794" y="0"/>
                                    </p:animMotion>
                                  </p:childTnLst>
                                </p:cTn>
                              </p:par>
                              <p:par>
                                <p:cTn id="10" presetID="22" presetClass="entr" presetSubtype="8"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par>
                                <p:cTn id="13" presetID="10" presetClass="entr" presetSubtype="0" fill="hold" nodeType="withEffect">
                                  <p:stCondLst>
                                    <p:cond delay="10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50"/>
                                        <p:tgtEl>
                                          <p:spTgt spid="22"/>
                                        </p:tgtEl>
                                      </p:cBhvr>
                                    </p:animEffect>
                                  </p:childTnLst>
                                </p:cTn>
                              </p:par>
                              <p:par>
                                <p:cTn id="16" presetID="42" presetClass="path" presetSubtype="0" decel="100000" fill="hold" nodeType="withEffect">
                                  <p:stCondLst>
                                    <p:cond delay="1000"/>
                                  </p:stCondLst>
                                  <p:childTnLst>
                                    <p:animMotion origin="layout" path="M -0.01602 2.59259E-6 L -4.16667E-7 2.59259E-6 " pathEditMode="relative" rAng="0" ptsTypes="AA">
                                      <p:cBhvr>
                                        <p:cTn id="17" dur="1000" fill="hold"/>
                                        <p:tgtEl>
                                          <p:spTgt spid="22"/>
                                        </p:tgtEl>
                                        <p:attrNameLst>
                                          <p:attrName>ppt_x</p:attrName>
                                          <p:attrName>ppt_y</p:attrName>
                                        </p:attrNameLst>
                                      </p:cBhvr>
                                      <p:rCtr x="794" y="0"/>
                                    </p:animMotion>
                                  </p:childTnLst>
                                </p:cTn>
                              </p:par>
                              <p:par>
                                <p:cTn id="18" presetID="22" presetClass="entr" presetSubtype="1" fill="hold" nodeType="withEffect">
                                  <p:stCondLst>
                                    <p:cond delay="15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1000"/>
                                        <p:tgtEl>
                                          <p:spTgt spid="16"/>
                                        </p:tgtEl>
                                      </p:cBhvr>
                                    </p:animEffect>
                                  </p:childTnLst>
                                </p:cTn>
                              </p:par>
                              <p:par>
                                <p:cTn id="21" presetID="22" presetClass="entr" presetSubtype="1" fill="hold" nodeType="withEffect">
                                  <p:stCondLst>
                                    <p:cond delay="150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1000"/>
                                        <p:tgtEl>
                                          <p:spTgt spid="17"/>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50"/>
                                        <p:tgtEl>
                                          <p:spTgt spid="13"/>
                                        </p:tgtEl>
                                      </p:cBhvr>
                                    </p:animEffect>
                                  </p:childTnLst>
                                </p:cTn>
                              </p:par>
                              <p:par>
                                <p:cTn id="27" presetID="42" presetClass="path" presetSubtype="0" decel="100000" fill="hold" grpId="1" nodeType="withEffect">
                                  <p:stCondLst>
                                    <p:cond delay="2000"/>
                                  </p:stCondLst>
                                  <p:childTnLst>
                                    <p:animMotion origin="layout" path="M 1.11111E-6 -0.05586 L 1.11111E-6 -2.46914E-7 " pathEditMode="relative" rAng="0" ptsTypes="AA">
                                      <p:cBhvr>
                                        <p:cTn id="28" dur="750" fill="hold"/>
                                        <p:tgtEl>
                                          <p:spTgt spid="13"/>
                                        </p:tgtEl>
                                        <p:attrNameLst>
                                          <p:attrName>ppt_x</p:attrName>
                                          <p:attrName>ppt_y</p:attrName>
                                        </p:attrNameLst>
                                      </p:cBhvr>
                                      <p:rCtr x="0" y="2778"/>
                                    </p:animMotion>
                                  </p:childTnLst>
                                </p:cTn>
                              </p:par>
                              <p:par>
                                <p:cTn id="29" presetID="10" presetClass="entr" presetSubtype="0" fill="hold" grpId="0" nodeType="withEffect">
                                  <p:stCondLst>
                                    <p:cond delay="2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par>
                                <p:cTn id="32" presetID="42" presetClass="path" presetSubtype="0" decel="100000" fill="hold" grpId="1" nodeType="withEffect">
                                  <p:stCondLst>
                                    <p:cond delay="2500"/>
                                  </p:stCondLst>
                                  <p:childTnLst>
                                    <p:animMotion origin="layout" path="M 1.11111E-6 -0.05586 L 1.11111E-6 -2.46914E-7 " pathEditMode="relative" rAng="0" ptsTypes="AA">
                                      <p:cBhvr>
                                        <p:cTn id="33" dur="750" fill="hold"/>
                                        <p:tgtEl>
                                          <p:spTgt spid="12"/>
                                        </p:tgtEl>
                                        <p:attrNameLst>
                                          <p:attrName>ppt_x</p:attrName>
                                          <p:attrName>ppt_y</p:attrName>
                                        </p:attrNameLst>
                                      </p:cBhvr>
                                      <p:rCtr x="0" y="2778"/>
                                    </p:animMotion>
                                  </p:childTnLst>
                                </p:cTn>
                              </p:par>
                              <p:par>
                                <p:cTn id="34" presetID="10" presetClass="entr" presetSubtype="0" fill="hold" nodeType="withEffect">
                                  <p:stCondLst>
                                    <p:cond delay="20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250"/>
                                        <p:tgtEl>
                                          <p:spTgt spid="24"/>
                                        </p:tgtEl>
                                      </p:cBhvr>
                                    </p:animEffect>
                                  </p:childTnLst>
                                </p:cTn>
                              </p:par>
                              <p:par>
                                <p:cTn id="37" presetID="42" presetClass="path" presetSubtype="0" decel="100000" fill="hold" nodeType="withEffect">
                                  <p:stCondLst>
                                    <p:cond delay="2000"/>
                                  </p:stCondLst>
                                  <p:childTnLst>
                                    <p:animMotion origin="layout" path="M 1.11111E-6 -0.05586 L 1.11111E-6 -2.46914E-7 " pathEditMode="relative" rAng="0" ptsTypes="AA">
                                      <p:cBhvr>
                                        <p:cTn id="38" dur="750" fill="hold"/>
                                        <p:tgtEl>
                                          <p:spTgt spid="24"/>
                                        </p:tgtEl>
                                        <p:attrNameLst>
                                          <p:attrName>ppt_x</p:attrName>
                                          <p:attrName>ppt_y</p:attrName>
                                        </p:attrNameLst>
                                      </p:cBhvr>
                                      <p:rCtr x="0" y="2778"/>
                                    </p:animMotion>
                                  </p:childTnLst>
                                </p:cTn>
                              </p:par>
                              <p:par>
                                <p:cTn id="39" presetID="22" presetClass="entr" presetSubtype="8" fill="hold" nodeType="withEffect">
                                  <p:stCondLst>
                                    <p:cond delay="300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1000"/>
                                        <p:tgtEl>
                                          <p:spTgt spid="11"/>
                                        </p:tgtEl>
                                      </p:cBhvr>
                                    </p:animEffect>
                                  </p:childTnLst>
                                </p:cTn>
                              </p:par>
                              <p:par>
                                <p:cTn id="42" presetID="10" presetClass="entr" presetSubtype="0" fill="hold" nodeType="withEffect">
                                  <p:stCondLst>
                                    <p:cond delay="375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250"/>
                                        <p:tgtEl>
                                          <p:spTgt spid="23"/>
                                        </p:tgtEl>
                                      </p:cBhvr>
                                    </p:animEffect>
                                  </p:childTnLst>
                                </p:cTn>
                              </p:par>
                              <p:par>
                                <p:cTn id="45" presetID="42" presetClass="path" presetSubtype="0" decel="100000" fill="hold" nodeType="withEffect">
                                  <p:stCondLst>
                                    <p:cond delay="3750"/>
                                  </p:stCondLst>
                                  <p:childTnLst>
                                    <p:animMotion origin="layout" path="M -0.01602 2.59259E-6 L -4.16667E-7 2.59259E-6 " pathEditMode="relative" rAng="0" ptsTypes="AA">
                                      <p:cBhvr>
                                        <p:cTn id="46" dur="1000" fill="hold"/>
                                        <p:tgtEl>
                                          <p:spTgt spid="23"/>
                                        </p:tgtEl>
                                        <p:attrNameLst>
                                          <p:attrName>ppt_x</p:attrName>
                                          <p:attrName>ppt_y</p:attrName>
                                        </p:attrNameLst>
                                      </p:cBhvr>
                                      <p:rCtr x="7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theme/theme1.xml><?xml version="1.0" encoding="utf-8"?>
<a:theme xmlns:a="http://schemas.openxmlformats.org/drawingml/2006/main" name="Purple">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Magenta_Template" id="{C8047D3D-E095-40D7-9C81-E881CD32ECCB}" vid="{4A606D8C-ECC4-47F4-A625-20FDF9032D85}"/>
    </a:ext>
  </a:extLst>
</a:theme>
</file>

<file path=ppt/theme/theme2.xml><?xml version="1.0" encoding="utf-8"?>
<a:theme xmlns:a="http://schemas.openxmlformats.org/drawingml/2006/main" name="Blue">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Magenta_Template" id="{C8047D3D-E095-40D7-9C81-E881CD32ECCB}" vid="{9523BC62-4AB8-4D76-8587-DDC87023D46A}"/>
    </a:ext>
  </a:extLst>
</a:theme>
</file>

<file path=ppt/theme/theme3.xml><?xml version="1.0" encoding="utf-8"?>
<a:theme xmlns:a="http://schemas.openxmlformats.org/drawingml/2006/main" name="Magenta">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Magenta_Template" id="{C8047D3D-E095-40D7-9C81-E881CD32ECCB}" vid="{40FF9DBF-A8FE-439B-B670-E31D26C0560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583515e-e320-4fa7-963a-64c5c065356c">
      <UserInfo>
        <DisplayName>Sonja Sheehan</DisplayName>
        <AccountId>12</AccountId>
        <AccountType/>
      </UserInfo>
      <UserInfo>
        <DisplayName>Jasmine Phung</DisplayName>
        <AccountId>13</AccountId>
        <AccountType/>
      </UserInfo>
      <UserInfo>
        <DisplayName>Matthew Barnett</DisplayName>
        <AccountId>23</AccountId>
        <AccountType/>
      </UserInfo>
      <UserInfo>
        <DisplayName>Michael Watson</DisplayName>
        <AccountId>18</AccountId>
        <AccountType/>
      </UserInfo>
      <UserInfo>
        <DisplayName>Sarah Orrell (COLLABERA INC)</DisplayName>
        <AccountId>17</AccountId>
        <AccountType/>
      </UserInfo>
      <UserInfo>
        <DisplayName>Pat Stanton (HE/HIM)</DisplayName>
        <AccountId>29</AccountId>
        <AccountType/>
      </UserInfo>
      <UserInfo>
        <DisplayName>Carrie Yates (Retail Activation Pty Ltd (T/A)</DisplayName>
        <AccountId>26</AccountId>
        <AccountType/>
      </UserInfo>
      <UserInfo>
        <DisplayName>Simon Waight</DisplayName>
        <AccountId>24</AccountId>
        <AccountType/>
      </UserInfo>
      <UserInfo>
        <DisplayName>Elizabeth Pappalardo</DisplayName>
        <AccountId>25</AccountId>
        <AccountType/>
      </UserInfo>
      <UserInfo>
        <DisplayName>JT @</DisplayName>
        <AccountId>27</AccountId>
        <AccountType/>
      </UserInfo>
      <UserInfo>
        <DisplayName>Michelle Sandford (SHE/HER)</DisplayName>
        <AccountId>28</AccountId>
        <AccountType/>
      </UserInfo>
    </SharedWithUsers>
    <TaxCatchAll xmlns="2583515e-e320-4fa7-963a-64c5c065356c" xsi:nil="true"/>
    <lcf76f155ced4ddcb4097134ff3c332f xmlns="8e93d805-a132-4a15-8b98-546c31d7d99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548DCB7013AC43AEFDE5802478BAB9" ma:contentTypeVersion="15" ma:contentTypeDescription="Create a new document." ma:contentTypeScope="" ma:versionID="f426b9984645d984c23777980b4a2e7a">
  <xsd:schema xmlns:xsd="http://www.w3.org/2001/XMLSchema" xmlns:xs="http://www.w3.org/2001/XMLSchema" xmlns:p="http://schemas.microsoft.com/office/2006/metadata/properties" xmlns:ns2="8e93d805-a132-4a15-8b98-546c31d7d994" xmlns:ns3="2583515e-e320-4fa7-963a-64c5c065356c" targetNamespace="http://schemas.microsoft.com/office/2006/metadata/properties" ma:root="true" ma:fieldsID="e4712f7c3afa8cd8c4a7cc0020bd2a1c" ns2:_="" ns3:_="">
    <xsd:import namespace="8e93d805-a132-4a15-8b98-546c31d7d994"/>
    <xsd:import namespace="2583515e-e320-4fa7-963a-64c5c065356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93d805-a132-4a15-8b98-546c31d7d9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583515e-e320-4fa7-963a-64c5c065356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bcc6464-ece3-4a88-a554-50eeea4c8362}" ma:internalName="TaxCatchAll" ma:showField="CatchAllData" ma:web="2583515e-e320-4fa7-963a-64c5c06535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43A155-3DF6-45D6-AF65-420608FE1F3F}">
  <ds:schemaRefs>
    <ds:schemaRef ds:uri="2583515e-e320-4fa7-963a-64c5c065356c"/>
    <ds:schemaRef ds:uri="8e93d805-a132-4a15-8b98-546c31d7d99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7493888-F6AB-413D-B71D-444D09D9A364}">
  <ds:schemaRefs>
    <ds:schemaRef ds:uri="http://schemas.microsoft.com/sharepoint/v3/contenttype/forms"/>
  </ds:schemaRefs>
</ds:datastoreItem>
</file>

<file path=customXml/itemProps3.xml><?xml version="1.0" encoding="utf-8"?>
<ds:datastoreItem xmlns:ds="http://schemas.openxmlformats.org/officeDocument/2006/customXml" ds:itemID="{FBC9F908-814C-49AA-A5C0-3AE7C165D078}">
  <ds:schemaRefs>
    <ds:schemaRef ds:uri="2583515e-e320-4fa7-963a-64c5c065356c"/>
    <ds:schemaRef ds:uri="8e93d805-a132-4a15-8b98-546c31d7d9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MSFT_BUILD_Magenta_Template</Template>
  <TotalTime>158</TotalTime>
  <Words>2114</Words>
  <Application>Microsoft Office PowerPoint</Application>
  <PresentationFormat>Widescreen</PresentationFormat>
  <Paragraphs>212</Paragraphs>
  <Slides>15</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15</vt:i4>
      </vt:variant>
    </vt:vector>
  </HeadingPairs>
  <TitlesOfParts>
    <vt:vector size="26" baseType="lpstr">
      <vt:lpstr>-apple-system</vt:lpstr>
      <vt:lpstr>Arial</vt:lpstr>
      <vt:lpstr>Calibri</vt:lpstr>
      <vt:lpstr>Segoe UI</vt:lpstr>
      <vt:lpstr>Segoe UI Semibold</vt:lpstr>
      <vt:lpstr>Segoe UI Semilight</vt:lpstr>
      <vt:lpstr>Symbol,Sans-Serif</vt:lpstr>
      <vt:lpstr>Times New Roman</vt:lpstr>
      <vt:lpstr>Purple</vt:lpstr>
      <vt:lpstr>Blue</vt:lpstr>
      <vt:lpstr>Magenta</vt:lpstr>
      <vt:lpstr>PowerPoint Presentation</vt:lpstr>
      <vt:lpstr>The impact of low-code</vt:lpstr>
      <vt:lpstr>PowerPoint Presentation</vt:lpstr>
      <vt:lpstr>Power Pages capabilities</vt:lpstr>
      <vt:lpstr>PowerPoint Presentation</vt:lpstr>
      <vt:lpstr>PowerPoint Presentation</vt:lpstr>
      <vt:lpstr>PowerPoint Presentation</vt:lpstr>
      <vt:lpstr>Innovate at speed with express design</vt:lpstr>
      <vt:lpstr>Using low-code AI to turn images into apps</vt:lpstr>
      <vt:lpstr>PowerPoint Presentation</vt:lpstr>
      <vt:lpstr>PowerPoint Presentation</vt:lpstr>
      <vt:lpstr>Attended or unattended RPA scenarios</vt:lpstr>
      <vt:lpstr>Hosted RPA bots key features</vt:lpstr>
      <vt:lpstr>What’s next?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Simon Waight</dc:creator>
  <cp:keywords/>
  <dc:description/>
  <cp:lastModifiedBy>Simon Waight</cp:lastModifiedBy>
  <cp:revision>256</cp:revision>
  <dcterms:created xsi:type="dcterms:W3CDTF">2022-05-12T23:55:34Z</dcterms:created>
  <dcterms:modified xsi:type="dcterms:W3CDTF">2022-06-03T04:50:49Z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0x0101009E548DCB7013AC43AEFDE5802478BAB9</vt:lpwstr>
  </property>
  <property fmtid="{D5CDD505-2E9C-101B-9397-08002B2CF9AE}" pid="3" name="MediaServiceImageTags">
    <vt:lpwstr/>
  </property>
</Properties>
</file>